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3fb78ef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3fb78ef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40a4717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0a4717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559e93f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559e93f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439b57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439b57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419a195e1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19a195e1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0672fd71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0672fd71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40a4717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0a4717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559e93f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559e93f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439b575c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439b575c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419a195e1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19a195e1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40a4717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0a4717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3ebf6419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3ebf641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439b575c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439b575c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419a195e1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19a195e1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40a4717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40a4717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419a195e1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19a195e1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419a195e1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19a195e1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419a195e1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419a195e1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40a47172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40a47172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40a47172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0a47172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40a47172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40a47172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40a47172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40a47172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3fb78ef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3fb78ef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419a195e1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419a195e1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640a47172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40a47172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640a47172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40a47172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419a195e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419a195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419a195e1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419a195e1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0672fd7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0672fd7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3fb78ef5c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3fb78ef5c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419a195e1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419a195e1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40a47172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40a47172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439b575c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439b575c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3fb78ef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3fb78ef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419a195e1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419a195e1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419a195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419a195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559e93f1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559e93f1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419a195e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419a195e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0672fd7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0672fd7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6419a195e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419a195e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6419a195e1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419a195e1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3fb78ef5c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3fb78ef5c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0567d8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0567d8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40a47172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40a47172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63fb78ef5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3fb78ef5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419a195e1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419a195e1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3fb78ef5c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3fb78ef5c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8.jpg"/><Relationship Id="rId5" Type="http://schemas.openxmlformats.org/officeDocument/2006/relationships/image" Target="../media/image14.png"/><Relationship Id="rId6"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xAahKZ1bjCE" TargetMode="Externa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gif"/><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gif"/><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6KvUoAFoBo" TargetMode="Externa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hpz-Bv7wCrs" TargetMode="Externa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3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gif"/><Relationship Id="rId4" Type="http://schemas.openxmlformats.org/officeDocument/2006/relationships/image" Target="../media/image3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40ztd8uoU9Q" TargetMode="Externa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tFJ064TLW4E" TargetMode="External"/><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vfJDie6aU0k" TargetMode="Externa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7iQVTcoVHpA" TargetMode="External"/><Relationship Id="rId4"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vjcfxqMt5Ds" TargetMode="Externa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jpg"/><Relationship Id="rId4" Type="http://schemas.openxmlformats.org/officeDocument/2006/relationships/image" Target="../media/image44.jpg"/><Relationship Id="rId5" Type="http://schemas.openxmlformats.org/officeDocument/2006/relationships/image" Target="../media/image60.jpg"/><Relationship Id="rId6" Type="http://schemas.openxmlformats.org/officeDocument/2006/relationships/image" Target="../media/image5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ZQzg5hPeGi0" TargetMode="External"/><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gif"/><Relationship Id="rId5" Type="http://schemas.openxmlformats.org/officeDocument/2006/relationships/image" Target="../media/image1.gif"/><Relationship Id="rId6" Type="http://schemas.openxmlformats.org/officeDocument/2006/relationships/image" Target="../media/image16.gif"/><Relationship Id="rId7" Type="http://schemas.openxmlformats.org/officeDocument/2006/relationships/image" Target="../media/image13.gif"/><Relationship Id="rId8"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www.youtube.com/watch?v=_SDaXT5TLfM" TargetMode="External"/><Relationship Id="rId4" Type="http://schemas.openxmlformats.org/officeDocument/2006/relationships/image" Target="../media/image5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www.youtube.com/watch?v=-8JkzeQDHKM" TargetMode="External"/><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DVYN6i0feIk" TargetMode="External"/><Relationship Id="rId4" Type="http://schemas.openxmlformats.org/officeDocument/2006/relationships/image" Target="../media/image5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gif"/><Relationship Id="rId4" Type="http://schemas.openxmlformats.org/officeDocument/2006/relationships/image" Target="../media/image5.gif"/><Relationship Id="rId5" Type="http://schemas.openxmlformats.org/officeDocument/2006/relationships/image" Target="../media/image15.gif"/><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gif"/><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pic>
        <p:nvPicPr>
          <p:cNvPr descr="Imagen relacionada" id="54" name="Google Shape;54;p13"/>
          <p:cNvPicPr preferRelativeResize="0"/>
          <p:nvPr/>
        </p:nvPicPr>
        <p:blipFill rotWithShape="1">
          <a:blip r:embed="rId3">
            <a:alphaModFix/>
          </a:blip>
          <a:srcRect b="0" l="11078" r="8405" t="0"/>
          <a:stretch/>
        </p:blipFill>
        <p:spPr>
          <a:xfrm>
            <a:off x="0" y="0"/>
            <a:ext cx="4610476" cy="3232524"/>
          </a:xfrm>
          <a:prstGeom prst="rect">
            <a:avLst/>
          </a:prstGeom>
          <a:noFill/>
          <a:ln>
            <a:noFill/>
          </a:ln>
        </p:spPr>
      </p:pic>
      <p:sp>
        <p:nvSpPr>
          <p:cNvPr id="55" name="Google Shape;55;p13"/>
          <p:cNvSpPr txBox="1"/>
          <p:nvPr/>
        </p:nvSpPr>
        <p:spPr>
          <a:xfrm>
            <a:off x="0" y="0"/>
            <a:ext cx="8157600" cy="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highlight>
                <a:srgbClr val="FFFFFF"/>
              </a:highlight>
              <a:latin typeface="Comic Sans MS"/>
              <a:ea typeface="Comic Sans MS"/>
              <a:cs typeface="Comic Sans MS"/>
              <a:sym typeface="Comic Sans MS"/>
            </a:endParaRPr>
          </a:p>
        </p:txBody>
      </p:sp>
      <p:pic>
        <p:nvPicPr>
          <p:cNvPr descr="Imagen relacionada" id="56" name="Google Shape;56;p13"/>
          <p:cNvPicPr preferRelativeResize="0"/>
          <p:nvPr/>
        </p:nvPicPr>
        <p:blipFill>
          <a:blip r:embed="rId4">
            <a:alphaModFix/>
          </a:blip>
          <a:stretch>
            <a:fillRect/>
          </a:stretch>
        </p:blipFill>
        <p:spPr>
          <a:xfrm>
            <a:off x="4610464" y="0"/>
            <a:ext cx="4533536" cy="5143500"/>
          </a:xfrm>
          <a:prstGeom prst="rect">
            <a:avLst/>
          </a:prstGeom>
          <a:noFill/>
          <a:ln>
            <a:noFill/>
          </a:ln>
        </p:spPr>
      </p:pic>
      <p:sp>
        <p:nvSpPr>
          <p:cNvPr id="57" name="Google Shape;57;p13"/>
          <p:cNvSpPr/>
          <p:nvPr/>
        </p:nvSpPr>
        <p:spPr>
          <a:xfrm>
            <a:off x="400975" y="150850"/>
            <a:ext cx="3332222" cy="10109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FF00"/>
                </a:solidFill>
                <a:latin typeface="Arial"/>
              </a:rPr>
              <a:t>Sources</a:t>
            </a:r>
          </a:p>
        </p:txBody>
      </p:sp>
      <p:sp>
        <p:nvSpPr>
          <p:cNvPr id="58" name="Google Shape;58;p13"/>
          <p:cNvSpPr/>
          <p:nvPr/>
        </p:nvSpPr>
        <p:spPr>
          <a:xfrm>
            <a:off x="1631675" y="1244400"/>
            <a:ext cx="857125" cy="7188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FF00"/>
                </a:solidFill>
                <a:latin typeface="Arial"/>
              </a:rPr>
              <a:t>of</a:t>
            </a:r>
          </a:p>
        </p:txBody>
      </p:sp>
      <p:sp>
        <p:nvSpPr>
          <p:cNvPr id="59" name="Google Shape;59;p13"/>
          <p:cNvSpPr/>
          <p:nvPr/>
        </p:nvSpPr>
        <p:spPr>
          <a:xfrm>
            <a:off x="535675" y="2048076"/>
            <a:ext cx="3539122" cy="10110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FF00"/>
                </a:solidFill>
                <a:latin typeface="Arial"/>
              </a:rPr>
              <a:t>Energy</a:t>
            </a:r>
          </a:p>
        </p:txBody>
      </p:sp>
      <p:sp>
        <p:nvSpPr>
          <p:cNvPr id="60" name="Google Shape;60;p13"/>
          <p:cNvSpPr txBox="1"/>
          <p:nvPr/>
        </p:nvSpPr>
        <p:spPr>
          <a:xfrm>
            <a:off x="7037750" y="4576500"/>
            <a:ext cx="15348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María Liste</a:t>
            </a:r>
            <a:endParaRPr sz="1800">
              <a:latin typeface="Comic Sans MS"/>
              <a:ea typeface="Comic Sans MS"/>
              <a:cs typeface="Comic Sans MS"/>
              <a:sym typeface="Comic Sans MS"/>
            </a:endParaRPr>
          </a:p>
        </p:txBody>
      </p:sp>
      <p:pic>
        <p:nvPicPr>
          <p:cNvPr id="61" name="Google Shape;61;p13"/>
          <p:cNvPicPr preferRelativeResize="0"/>
          <p:nvPr/>
        </p:nvPicPr>
        <p:blipFill>
          <a:blip r:embed="rId5">
            <a:alphaModFix/>
          </a:blip>
          <a:stretch>
            <a:fillRect/>
          </a:stretch>
        </p:blipFill>
        <p:spPr>
          <a:xfrm>
            <a:off x="8449275" y="4479823"/>
            <a:ext cx="461251" cy="461801"/>
          </a:xfrm>
          <a:prstGeom prst="rect">
            <a:avLst/>
          </a:prstGeom>
          <a:noFill/>
          <a:ln>
            <a:noFill/>
          </a:ln>
        </p:spPr>
      </p:pic>
      <p:pic>
        <p:nvPicPr>
          <p:cNvPr descr="Resultado de imagen de sources of energy gif" id="62" name="Google Shape;62;p13"/>
          <p:cNvPicPr preferRelativeResize="0"/>
          <p:nvPr/>
        </p:nvPicPr>
        <p:blipFill>
          <a:blip r:embed="rId6">
            <a:alphaModFix/>
          </a:blip>
          <a:stretch>
            <a:fillRect/>
          </a:stretch>
        </p:blipFill>
        <p:spPr>
          <a:xfrm>
            <a:off x="400975" y="3232525"/>
            <a:ext cx="3539125" cy="194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idx="1" type="body"/>
          </p:nvPr>
        </p:nvSpPr>
        <p:spPr>
          <a:xfrm>
            <a:off x="148500" y="882725"/>
            <a:ext cx="8842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4A86E8"/>
                </a:solidFill>
                <a:latin typeface="Comic Sans MS"/>
                <a:ea typeface="Comic Sans MS"/>
                <a:cs typeface="Comic Sans MS"/>
                <a:sym typeface="Comic Sans MS"/>
              </a:rPr>
              <a:t>hydroelectric power stations</a:t>
            </a:r>
            <a:r>
              <a:rPr lang="en-GB">
                <a:latin typeface="Comic Sans MS"/>
                <a:ea typeface="Comic Sans MS"/>
                <a:cs typeface="Comic Sans MS"/>
                <a:sym typeface="Comic Sans MS"/>
              </a:rPr>
              <a:t> to get energy from the </a:t>
            </a:r>
            <a:r>
              <a:rPr b="1" lang="en-GB" sz="2400">
                <a:solidFill>
                  <a:srgbClr val="2BA806"/>
                </a:solidFill>
                <a:latin typeface="Comic Sans MS"/>
                <a:ea typeface="Comic Sans MS"/>
                <a:cs typeface="Comic Sans MS"/>
                <a:sym typeface="Comic Sans MS"/>
              </a:rPr>
              <a:t>water</a:t>
            </a:r>
            <a:r>
              <a:rPr lang="en-GB">
                <a:latin typeface="Comic Sans MS"/>
                <a:ea typeface="Comic Sans MS"/>
                <a:cs typeface="Comic Sans MS"/>
                <a:sym typeface="Comic Sans MS"/>
              </a:rPr>
              <a:t>.</a:t>
            </a:r>
            <a:endParaRPr>
              <a:latin typeface="Comic Sans MS"/>
              <a:ea typeface="Comic Sans MS"/>
              <a:cs typeface="Comic Sans MS"/>
              <a:sym typeface="Comic Sans MS"/>
            </a:endParaRPr>
          </a:p>
          <a:p>
            <a:pPr indent="0" lvl="0" marL="0" rtl="0" algn="l">
              <a:spcBef>
                <a:spcPts val="1600"/>
              </a:spcBef>
              <a:spcAft>
                <a:spcPts val="1600"/>
              </a:spcAft>
              <a:buNone/>
            </a:pPr>
            <a:r>
              <a:t/>
            </a:r>
            <a:endParaRPr/>
          </a:p>
        </p:txBody>
      </p:sp>
      <p:sp>
        <p:nvSpPr>
          <p:cNvPr id="164" name="Google Shape;164;p22"/>
          <p:cNvSpPr txBox="1"/>
          <p:nvPr>
            <p:ph idx="1" type="body"/>
          </p:nvPr>
        </p:nvSpPr>
        <p:spPr>
          <a:xfrm>
            <a:off x="6199500" y="1874550"/>
            <a:ext cx="2413500" cy="20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A86E8"/>
                </a:solidFill>
                <a:latin typeface="Comic Sans MS"/>
                <a:ea typeface="Comic Sans MS"/>
                <a:cs typeface="Comic Sans MS"/>
                <a:sym typeface="Comic Sans MS"/>
              </a:rPr>
              <a:t>Hydropower stations </a:t>
            </a:r>
            <a:endParaRPr>
              <a:solidFill>
                <a:srgbClr val="4A86E8"/>
              </a:solidFill>
              <a:latin typeface="Comic Sans MS"/>
              <a:ea typeface="Comic Sans MS"/>
              <a:cs typeface="Comic Sans MS"/>
              <a:sym typeface="Comic Sans MS"/>
            </a:endParaRPr>
          </a:p>
          <a:p>
            <a:pPr indent="0" lvl="0" marL="0" rtl="0" algn="l">
              <a:spcBef>
                <a:spcPts val="1600"/>
              </a:spcBef>
              <a:spcAft>
                <a:spcPts val="0"/>
              </a:spcAft>
              <a:buNone/>
            </a:pPr>
            <a:r>
              <a:rPr lang="en-GB">
                <a:latin typeface="Comic Sans MS"/>
                <a:ea typeface="Comic Sans MS"/>
                <a:cs typeface="Comic Sans MS"/>
                <a:sym typeface="Comic Sans MS"/>
              </a:rPr>
              <a:t>turn </a:t>
            </a:r>
            <a:r>
              <a:rPr lang="en-GB">
                <a:solidFill>
                  <a:srgbClr val="2BA806"/>
                </a:solidFill>
                <a:latin typeface="Comic Sans MS"/>
                <a:ea typeface="Comic Sans MS"/>
                <a:cs typeface="Comic Sans MS"/>
                <a:sym typeface="Comic Sans MS"/>
              </a:rPr>
              <a:t>the force of </a:t>
            </a:r>
            <a:endParaRPr>
              <a:solidFill>
                <a:srgbClr val="2BA806"/>
              </a:solidFill>
              <a:latin typeface="Comic Sans MS"/>
              <a:ea typeface="Comic Sans MS"/>
              <a:cs typeface="Comic Sans MS"/>
              <a:sym typeface="Comic Sans MS"/>
            </a:endParaRPr>
          </a:p>
          <a:p>
            <a:pPr indent="0" lvl="0" marL="0" rtl="0" algn="l">
              <a:spcBef>
                <a:spcPts val="1600"/>
              </a:spcBef>
              <a:spcAft>
                <a:spcPts val="0"/>
              </a:spcAft>
              <a:buNone/>
            </a:pPr>
            <a:r>
              <a:rPr lang="en-GB">
                <a:solidFill>
                  <a:srgbClr val="2BA806"/>
                </a:solidFill>
                <a:latin typeface="Comic Sans MS"/>
                <a:ea typeface="Comic Sans MS"/>
                <a:cs typeface="Comic Sans MS"/>
                <a:sym typeface="Comic Sans MS"/>
              </a:rPr>
              <a:t>falling water</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1600"/>
              </a:spcBef>
              <a:spcAft>
                <a:spcPts val="1600"/>
              </a:spcAft>
              <a:buNone/>
            </a:pPr>
            <a:r>
              <a:rPr lang="en-GB">
                <a:latin typeface="Comic Sans MS"/>
                <a:ea typeface="Comic Sans MS"/>
                <a:cs typeface="Comic Sans MS"/>
                <a:sym typeface="Comic Sans MS"/>
              </a:rPr>
              <a:t>into </a:t>
            </a:r>
            <a:r>
              <a:rPr lang="en-GB">
                <a:solidFill>
                  <a:srgbClr val="4A86E8"/>
                </a:solidFill>
                <a:latin typeface="Comic Sans MS"/>
                <a:ea typeface="Comic Sans MS"/>
                <a:cs typeface="Comic Sans MS"/>
                <a:sym typeface="Comic Sans MS"/>
              </a:rPr>
              <a:t>electricity</a:t>
            </a:r>
            <a:r>
              <a:rPr lang="en-GB"/>
              <a:t>.</a:t>
            </a:r>
            <a:endParaRPr/>
          </a:p>
        </p:txBody>
      </p:sp>
      <p:sp>
        <p:nvSpPr>
          <p:cNvPr id="165" name="Google Shape;165;p22"/>
          <p:cNvSpPr/>
          <p:nvPr/>
        </p:nvSpPr>
        <p:spPr>
          <a:xfrm>
            <a:off x="148501" y="118151"/>
            <a:ext cx="4561094" cy="7005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Hydro-electric Energy</a:t>
            </a:r>
          </a:p>
        </p:txBody>
      </p:sp>
      <p:pic>
        <p:nvPicPr>
          <p:cNvPr descr="Imagen relacionada" id="166" name="Google Shape;166;p22"/>
          <p:cNvPicPr preferRelativeResize="0"/>
          <p:nvPr/>
        </p:nvPicPr>
        <p:blipFill rotWithShape="1">
          <a:blip r:embed="rId3">
            <a:alphaModFix/>
          </a:blip>
          <a:srcRect b="0" l="0" r="12640" t="5141"/>
          <a:stretch/>
        </p:blipFill>
        <p:spPr>
          <a:xfrm>
            <a:off x="152400" y="1539950"/>
            <a:ext cx="5558100" cy="3476375"/>
          </a:xfrm>
          <a:prstGeom prst="rect">
            <a:avLst/>
          </a:prstGeom>
          <a:noFill/>
          <a:ln>
            <a:noFill/>
          </a:ln>
        </p:spPr>
      </p:pic>
      <p:sp>
        <p:nvSpPr>
          <p:cNvPr id="167" name="Google Shape;167;p22"/>
          <p:cNvSpPr txBox="1"/>
          <p:nvPr/>
        </p:nvSpPr>
        <p:spPr>
          <a:xfrm>
            <a:off x="6061500" y="4252500"/>
            <a:ext cx="18360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How do they do it?</a:t>
            </a:r>
            <a:r>
              <a:rPr lang="en-GB" sz="1800">
                <a:latin typeface="Comic Sans MS"/>
                <a:ea typeface="Comic Sans MS"/>
                <a:cs typeface="Comic Sans MS"/>
                <a:sym typeface="Comic Sans MS"/>
              </a:rPr>
              <a:t>    </a:t>
            </a:r>
            <a:r>
              <a:rPr lang="en-GB"/>
              <a:t> </a:t>
            </a:r>
            <a:endParaRPr/>
          </a:p>
        </p:txBody>
      </p:sp>
      <p:sp>
        <p:nvSpPr>
          <p:cNvPr id="168" name="Google Shape;168;p22"/>
          <p:cNvSpPr/>
          <p:nvPr/>
        </p:nvSpPr>
        <p:spPr>
          <a:xfrm>
            <a:off x="7803000" y="4414500"/>
            <a:ext cx="202500" cy="43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84900" y="130725"/>
            <a:ext cx="5247600" cy="4936025"/>
          </a:xfrm>
          <a:prstGeom prst="rect">
            <a:avLst/>
          </a:prstGeom>
          <a:noFill/>
          <a:ln>
            <a:noFill/>
          </a:ln>
        </p:spPr>
      </p:pic>
      <p:sp>
        <p:nvSpPr>
          <p:cNvPr id="174" name="Google Shape;174;p23"/>
          <p:cNvSpPr txBox="1"/>
          <p:nvPr/>
        </p:nvSpPr>
        <p:spPr>
          <a:xfrm>
            <a:off x="5332500" y="418500"/>
            <a:ext cx="3631500" cy="28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This is how it works:</a:t>
            </a:r>
            <a:endParaRPr sz="1800">
              <a:latin typeface="Comic Sans MS"/>
              <a:ea typeface="Comic Sans MS"/>
              <a:cs typeface="Comic Sans MS"/>
              <a:sym typeface="Comic Sans MS"/>
            </a:endParaRPr>
          </a:p>
          <a:p>
            <a:pPr indent="0" lvl="0" marL="0" rtl="0" algn="l">
              <a:spcBef>
                <a:spcPts val="1000"/>
              </a:spcBef>
              <a:spcAft>
                <a:spcPts val="0"/>
              </a:spcAft>
              <a:buNone/>
            </a:pPr>
            <a:r>
              <a:rPr b="1" lang="en-GB">
                <a:latin typeface="Comic Sans MS"/>
                <a:ea typeface="Comic Sans MS"/>
                <a:cs typeface="Comic Sans MS"/>
                <a:sym typeface="Comic Sans MS"/>
              </a:rPr>
              <a:t>Dam:</a:t>
            </a:r>
            <a:r>
              <a:rPr lang="en-GB">
                <a:latin typeface="Comic Sans MS"/>
                <a:ea typeface="Comic Sans MS"/>
                <a:cs typeface="Comic Sans MS"/>
                <a:sym typeface="Comic Sans MS"/>
              </a:rPr>
              <a:t> stores water</a:t>
            </a:r>
            <a:endParaRPr>
              <a:latin typeface="Comic Sans MS"/>
              <a:ea typeface="Comic Sans MS"/>
              <a:cs typeface="Comic Sans MS"/>
              <a:sym typeface="Comic Sans MS"/>
            </a:endParaRPr>
          </a:p>
          <a:p>
            <a:pPr indent="0" lvl="0" marL="0" rtl="0" algn="l">
              <a:spcBef>
                <a:spcPts val="1000"/>
              </a:spcBef>
              <a:spcAft>
                <a:spcPts val="0"/>
              </a:spcAft>
              <a:buNone/>
            </a:pPr>
            <a:r>
              <a:rPr b="1" lang="en-GB">
                <a:latin typeface="Comic Sans MS"/>
                <a:ea typeface="Comic Sans MS"/>
                <a:cs typeface="Comic Sans MS"/>
                <a:sym typeface="Comic Sans MS"/>
              </a:rPr>
              <a:t>Penstock</a:t>
            </a:r>
            <a:r>
              <a:rPr lang="en-GB">
                <a:latin typeface="Comic Sans MS"/>
                <a:ea typeface="Comic Sans MS"/>
                <a:cs typeface="Comic Sans MS"/>
                <a:sym typeface="Comic Sans MS"/>
              </a:rPr>
              <a:t>: carries the water to the turbine</a:t>
            </a:r>
            <a:endParaRPr>
              <a:latin typeface="Comic Sans MS"/>
              <a:ea typeface="Comic Sans MS"/>
              <a:cs typeface="Comic Sans MS"/>
              <a:sym typeface="Comic Sans MS"/>
            </a:endParaRPr>
          </a:p>
          <a:p>
            <a:pPr indent="0" lvl="0" marL="0" rtl="0" algn="l">
              <a:spcBef>
                <a:spcPts val="1000"/>
              </a:spcBef>
              <a:spcAft>
                <a:spcPts val="0"/>
              </a:spcAft>
              <a:buNone/>
            </a:pPr>
            <a:r>
              <a:rPr lang="en-GB">
                <a:latin typeface="Comic Sans MS"/>
                <a:ea typeface="Comic Sans MS"/>
                <a:cs typeface="Comic Sans MS"/>
                <a:sym typeface="Comic Sans MS"/>
              </a:rPr>
              <a:t>The </a:t>
            </a:r>
            <a:r>
              <a:rPr lang="en-GB" u="sng">
                <a:latin typeface="Comic Sans MS"/>
                <a:ea typeface="Comic Sans MS"/>
                <a:cs typeface="Comic Sans MS"/>
                <a:sym typeface="Comic Sans MS"/>
              </a:rPr>
              <a:t>force of the wate</a:t>
            </a:r>
            <a:r>
              <a:rPr lang="en-GB">
                <a:latin typeface="Comic Sans MS"/>
                <a:ea typeface="Comic Sans MS"/>
                <a:cs typeface="Comic Sans MS"/>
                <a:sym typeface="Comic Sans MS"/>
              </a:rPr>
              <a:t>r rotates the </a:t>
            </a:r>
            <a:r>
              <a:rPr b="1" lang="en-GB">
                <a:latin typeface="Comic Sans MS"/>
                <a:ea typeface="Comic Sans MS"/>
                <a:cs typeface="Comic Sans MS"/>
                <a:sym typeface="Comic Sans MS"/>
              </a:rPr>
              <a:t>turbine</a:t>
            </a:r>
            <a:endParaRPr b="1">
              <a:latin typeface="Comic Sans MS"/>
              <a:ea typeface="Comic Sans MS"/>
              <a:cs typeface="Comic Sans MS"/>
              <a:sym typeface="Comic Sans MS"/>
            </a:endParaRPr>
          </a:p>
          <a:p>
            <a:pPr indent="0" lvl="0" marL="0" rtl="0" algn="l">
              <a:spcBef>
                <a:spcPts val="1000"/>
              </a:spcBef>
              <a:spcAft>
                <a:spcPts val="0"/>
              </a:spcAft>
              <a:buNone/>
            </a:pPr>
            <a:r>
              <a:rPr lang="en-GB">
                <a:latin typeface="Comic Sans MS"/>
                <a:ea typeface="Comic Sans MS"/>
                <a:cs typeface="Comic Sans MS"/>
                <a:sym typeface="Comic Sans MS"/>
              </a:rPr>
              <a:t>The turbine is connected to a generator (by a rotating shaft)</a:t>
            </a:r>
            <a:endParaRPr>
              <a:latin typeface="Comic Sans MS"/>
              <a:ea typeface="Comic Sans MS"/>
              <a:cs typeface="Comic Sans MS"/>
              <a:sym typeface="Comic Sans MS"/>
            </a:endParaRPr>
          </a:p>
          <a:p>
            <a:pPr indent="0" lvl="0" marL="0" rtl="0" algn="l">
              <a:spcBef>
                <a:spcPts val="1000"/>
              </a:spcBef>
              <a:spcAft>
                <a:spcPts val="0"/>
              </a:spcAft>
              <a:buNone/>
            </a:pPr>
            <a:r>
              <a:rPr b="1" lang="en-GB">
                <a:latin typeface="Comic Sans MS"/>
                <a:ea typeface="Comic Sans MS"/>
                <a:cs typeface="Comic Sans MS"/>
                <a:sym typeface="Comic Sans MS"/>
              </a:rPr>
              <a:t>The generator</a:t>
            </a:r>
            <a:r>
              <a:rPr lang="en-GB">
                <a:latin typeface="Comic Sans MS"/>
                <a:ea typeface="Comic Sans MS"/>
                <a:cs typeface="Comic Sans MS"/>
                <a:sym typeface="Comic Sans MS"/>
              </a:rPr>
              <a:t> spins creating electricity!!</a:t>
            </a:r>
            <a:endParaRPr>
              <a:latin typeface="Comic Sans MS"/>
              <a:ea typeface="Comic Sans MS"/>
              <a:cs typeface="Comic Sans MS"/>
              <a:sym typeface="Comic Sans MS"/>
            </a:endParaRPr>
          </a:p>
          <a:p>
            <a:pPr indent="0" lvl="0" marL="0" rtl="0" algn="l">
              <a:spcBef>
                <a:spcPts val="1000"/>
              </a:spcBef>
              <a:spcAft>
                <a:spcPts val="1000"/>
              </a:spcAft>
              <a:buNone/>
            </a:pPr>
            <a:r>
              <a:rPr lang="en-GB">
                <a:latin typeface="Comic Sans MS"/>
                <a:ea typeface="Comic Sans MS"/>
                <a:cs typeface="Comic Sans MS"/>
                <a:sym typeface="Comic Sans MS"/>
              </a:rPr>
              <a:t>Electricity is sent to the </a:t>
            </a:r>
            <a:r>
              <a:rPr b="1" lang="en-GB">
                <a:latin typeface="Comic Sans MS"/>
                <a:ea typeface="Comic Sans MS"/>
                <a:cs typeface="Comic Sans MS"/>
                <a:sym typeface="Comic Sans MS"/>
              </a:rPr>
              <a:t>power lines</a:t>
            </a:r>
            <a:endParaRPr b="1">
              <a:latin typeface="Comic Sans MS"/>
              <a:ea typeface="Comic Sans MS"/>
              <a:cs typeface="Comic Sans MS"/>
              <a:sym typeface="Comic Sans MS"/>
            </a:endParaRPr>
          </a:p>
        </p:txBody>
      </p:sp>
      <p:cxnSp>
        <p:nvCxnSpPr>
          <p:cNvPr id="175" name="Google Shape;175;p23"/>
          <p:cNvCxnSpPr/>
          <p:nvPr/>
        </p:nvCxnSpPr>
        <p:spPr>
          <a:xfrm rot="10800000">
            <a:off x="3024000" y="3321000"/>
            <a:ext cx="1107000" cy="243000"/>
          </a:xfrm>
          <a:prstGeom prst="straightConnector1">
            <a:avLst/>
          </a:prstGeom>
          <a:noFill/>
          <a:ln cap="flat" cmpd="sng" w="19050">
            <a:solidFill>
              <a:srgbClr val="CC0000"/>
            </a:solidFill>
            <a:prstDash val="solid"/>
            <a:round/>
            <a:headEnd len="med" w="med" type="none"/>
            <a:tailEnd len="med" w="med" type="triangle"/>
          </a:ln>
        </p:spPr>
      </p:cxnSp>
      <p:sp>
        <p:nvSpPr>
          <p:cNvPr id="176" name="Google Shape;176;p23"/>
          <p:cNvSpPr txBox="1"/>
          <p:nvPr/>
        </p:nvSpPr>
        <p:spPr>
          <a:xfrm>
            <a:off x="4158000" y="3442500"/>
            <a:ext cx="661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44444"/>
                </a:solidFill>
              </a:rPr>
              <a:t>Shaft</a:t>
            </a:r>
            <a:endParaRPr sz="1200">
              <a:solidFill>
                <a:srgbClr val="44444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Discover in video how a hydraulic plant works. In a hydraulic plant, electricity is generated using the force of moving water." id="181" name="Google Shape;181;p24" title="Journey to the heart of Energy - How a hydropower plant works">
            <a:hlinkClick r:id="rId3"/>
          </p:cNvPr>
          <p:cNvPicPr preferRelativeResize="0"/>
          <p:nvPr/>
        </p:nvPicPr>
        <p:blipFill>
          <a:blip r:embed="rId4">
            <a:alphaModFix/>
          </a:blip>
          <a:stretch>
            <a:fillRect/>
          </a:stretch>
        </p:blipFill>
        <p:spPr>
          <a:xfrm>
            <a:off x="1191900" y="-29737"/>
            <a:ext cx="6894600" cy="520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p:nvPr/>
        </p:nvSpPr>
        <p:spPr>
          <a:xfrm>
            <a:off x="2524500" y="291327"/>
            <a:ext cx="3971127" cy="6176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Hydropower Energy</a:t>
            </a:r>
          </a:p>
        </p:txBody>
      </p:sp>
      <p:sp>
        <p:nvSpPr>
          <p:cNvPr id="187" name="Google Shape;187;p25"/>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188" name="Google Shape;188;p25"/>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189" name="Google Shape;189;p25"/>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190" name="Google Shape;190;p25"/>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191" name="Google Shape;191;p25"/>
          <p:cNvSpPr txBox="1"/>
          <p:nvPr/>
        </p:nvSpPr>
        <p:spPr>
          <a:xfrm>
            <a:off x="297000" y="1897825"/>
            <a:ext cx="4212000" cy="17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nvSpPr>
        <p:spPr>
          <a:xfrm>
            <a:off x="0" y="1915000"/>
            <a:ext cx="4441500" cy="221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does not produce any carbon dioxide emissions.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does not pollute the water.</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will not run out: </a:t>
            </a:r>
            <a:r>
              <a:rPr lang="en-GB">
                <a:highlight>
                  <a:srgbClr val="FFFFFF"/>
                </a:highlight>
                <a:latin typeface="Comic Sans MS"/>
                <a:ea typeface="Comic Sans MS"/>
                <a:cs typeface="Comic Sans MS"/>
                <a:sym typeface="Comic Sans MS"/>
              </a:rPr>
              <a:t>rainfall renews the water in the reservoir and it is free.</a:t>
            </a:r>
            <a:endParaRPr>
              <a:highlight>
                <a:srgbClr val="FFFFFF"/>
              </a:highlight>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Electricity can be generated 24 hours a day as long as there is enough water.</a:t>
            </a:r>
            <a:endParaRPr>
              <a:latin typeface="Comic Sans MS"/>
              <a:ea typeface="Comic Sans MS"/>
              <a:cs typeface="Comic Sans MS"/>
              <a:sym typeface="Comic Sans MS"/>
            </a:endParaRPr>
          </a:p>
        </p:txBody>
      </p:sp>
      <p:sp>
        <p:nvSpPr>
          <p:cNvPr id="193" name="Google Shape;193;p25"/>
          <p:cNvSpPr txBox="1"/>
          <p:nvPr/>
        </p:nvSpPr>
        <p:spPr>
          <a:xfrm>
            <a:off x="4363500" y="1915000"/>
            <a:ext cx="4780500" cy="221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E2225"/>
              </a:buClr>
              <a:buSzPts val="1400"/>
              <a:buFont typeface="Comic Sans MS"/>
              <a:buChar char="●"/>
            </a:pPr>
            <a:r>
              <a:rPr lang="en-GB">
                <a:solidFill>
                  <a:srgbClr val="1E2225"/>
                </a:solidFill>
                <a:latin typeface="Comic Sans MS"/>
                <a:ea typeface="Comic Sans MS"/>
                <a:cs typeface="Comic Sans MS"/>
                <a:sym typeface="Comic Sans MS"/>
              </a:rPr>
              <a:t>It is very expensive to build a dam.</a:t>
            </a:r>
            <a:endParaRPr>
              <a:solidFill>
                <a:srgbClr val="1E2225"/>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E2225"/>
              </a:buClr>
              <a:buSzPts val="1400"/>
              <a:buFont typeface="Comic Sans MS"/>
              <a:buChar char="●"/>
            </a:pPr>
            <a:r>
              <a:rPr lang="en-GB">
                <a:solidFill>
                  <a:srgbClr val="1E2225"/>
                </a:solidFill>
                <a:latin typeface="Comic Sans MS"/>
                <a:ea typeface="Comic Sans MS"/>
                <a:cs typeface="Comic Sans MS"/>
                <a:sym typeface="Comic Sans MS"/>
              </a:rPr>
              <a:t>When a dam is built, a huge area is flooded to make a reservoir. The water displaces the people and animals living there.</a:t>
            </a:r>
            <a:endParaRPr>
              <a:solidFill>
                <a:srgbClr val="1E2225"/>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E2225"/>
              </a:buClr>
              <a:buSzPts val="1400"/>
              <a:buFont typeface="Comic Sans MS"/>
              <a:buChar char="●"/>
            </a:pPr>
            <a:r>
              <a:rPr lang="en-GB">
                <a:solidFill>
                  <a:srgbClr val="1E2225"/>
                </a:solidFill>
                <a:latin typeface="Comic Sans MS"/>
                <a:ea typeface="Comic Sans MS"/>
                <a:cs typeface="Comic Sans MS"/>
                <a:sym typeface="Comic Sans MS"/>
              </a:rPr>
              <a:t>It can be difficult to find a suitable site for a reservoir or a dam. </a:t>
            </a:r>
            <a:endParaRPr>
              <a:solidFill>
                <a:srgbClr val="1E2225"/>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E2225"/>
              </a:buClr>
              <a:buSzPts val="1400"/>
              <a:buFont typeface="Comic Sans MS"/>
              <a:buChar char="●"/>
            </a:pPr>
            <a:r>
              <a:rPr lang="en-GB">
                <a:solidFill>
                  <a:srgbClr val="1E2225"/>
                </a:solidFill>
                <a:latin typeface="Comic Sans MS"/>
                <a:ea typeface="Comic Sans MS"/>
                <a:cs typeface="Comic Sans MS"/>
                <a:sym typeface="Comic Sans MS"/>
              </a:rPr>
              <a:t>The production of electricity can be affected by lack of water: if it does not rain, we may not have enough water in the reservoir. </a:t>
            </a:r>
            <a:endParaRPr>
              <a:solidFill>
                <a:srgbClr val="1E2225"/>
              </a:solidFill>
              <a:latin typeface="Comic Sans MS"/>
              <a:ea typeface="Comic Sans MS"/>
              <a:cs typeface="Comic Sans MS"/>
              <a:sym typeface="Comic Sans MS"/>
            </a:endParaRPr>
          </a:p>
          <a:p>
            <a:pPr indent="0" lvl="0" marL="457200" rtl="0" algn="l">
              <a:lnSpc>
                <a:spcPct val="115000"/>
              </a:lnSpc>
              <a:spcBef>
                <a:spcPts val="900"/>
              </a:spcBef>
              <a:spcAft>
                <a:spcPts val="900"/>
              </a:spcAft>
              <a:buNone/>
            </a:pPr>
            <a:r>
              <a:t/>
            </a:r>
            <a:endParaRPr sz="1200">
              <a:solidFill>
                <a:srgbClr val="1E222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p:nvPr/>
        </p:nvSpPr>
        <p:spPr>
          <a:xfrm>
            <a:off x="148500" y="221577"/>
            <a:ext cx="2634407" cy="6176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Tydal Energy</a:t>
            </a:r>
          </a:p>
        </p:txBody>
      </p:sp>
      <p:sp>
        <p:nvSpPr>
          <p:cNvPr id="199" name="Google Shape;199;p26"/>
          <p:cNvSpPr txBox="1"/>
          <p:nvPr/>
        </p:nvSpPr>
        <p:spPr>
          <a:xfrm>
            <a:off x="297000" y="1897825"/>
            <a:ext cx="4212000" cy="17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n relacionada" id="200" name="Google Shape;200;p26"/>
          <p:cNvPicPr preferRelativeResize="0"/>
          <p:nvPr/>
        </p:nvPicPr>
        <p:blipFill>
          <a:blip r:embed="rId3">
            <a:alphaModFix/>
          </a:blip>
          <a:stretch>
            <a:fillRect/>
          </a:stretch>
        </p:blipFill>
        <p:spPr>
          <a:xfrm>
            <a:off x="4266000" y="61825"/>
            <a:ext cx="4878000" cy="5037750"/>
          </a:xfrm>
          <a:prstGeom prst="rect">
            <a:avLst/>
          </a:prstGeom>
          <a:noFill/>
          <a:ln>
            <a:noFill/>
          </a:ln>
        </p:spPr>
      </p:pic>
      <p:sp>
        <p:nvSpPr>
          <p:cNvPr id="201" name="Google Shape;201;p26"/>
          <p:cNvSpPr txBox="1"/>
          <p:nvPr/>
        </p:nvSpPr>
        <p:spPr>
          <a:xfrm>
            <a:off x="144000" y="896575"/>
            <a:ext cx="47970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444444"/>
                </a:solidFill>
                <a:highlight>
                  <a:schemeClr val="lt1"/>
                </a:highlight>
                <a:latin typeface="Comic Sans MS"/>
                <a:ea typeface="Comic Sans MS"/>
                <a:cs typeface="Comic Sans MS"/>
                <a:sym typeface="Comic Sans MS"/>
              </a:rPr>
              <a:t>Tidal Power is similar to how hydroelectric power is generated.</a:t>
            </a:r>
            <a:endParaRPr sz="1800">
              <a:solidFill>
                <a:srgbClr val="444444"/>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rgbClr val="444444"/>
                </a:solidFill>
                <a:highlight>
                  <a:schemeClr val="lt1"/>
                </a:highlight>
                <a:latin typeface="Comic Sans MS"/>
                <a:ea typeface="Comic Sans MS"/>
                <a:cs typeface="Comic Sans MS"/>
                <a:sym typeface="Comic Sans MS"/>
              </a:rPr>
              <a:t>When the tide goes in and out, the flowing water is used to turn turbines and generate electricity. </a:t>
            </a:r>
            <a:endParaRPr sz="1800">
              <a:solidFill>
                <a:srgbClr val="444444"/>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444444"/>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444444"/>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444444"/>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444444"/>
              </a:solidFill>
              <a:highlight>
                <a:schemeClr val="lt1"/>
              </a:highlight>
              <a:latin typeface="Comic Sans MS"/>
              <a:ea typeface="Comic Sans MS"/>
              <a:cs typeface="Comic Sans MS"/>
              <a:sym typeface="Comic Sans MS"/>
            </a:endParaRPr>
          </a:p>
        </p:txBody>
      </p:sp>
      <p:pic>
        <p:nvPicPr>
          <p:cNvPr descr="Resultado de imagen de tidal power gif" id="202" name="Google Shape;202;p26"/>
          <p:cNvPicPr preferRelativeResize="0"/>
          <p:nvPr/>
        </p:nvPicPr>
        <p:blipFill rotWithShape="1">
          <a:blip r:embed="rId4">
            <a:alphaModFix/>
          </a:blip>
          <a:srcRect b="0" l="24428" r="23891" t="19955"/>
          <a:stretch/>
        </p:blipFill>
        <p:spPr>
          <a:xfrm>
            <a:off x="144000" y="2571750"/>
            <a:ext cx="2945125" cy="262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7"/>
          <p:cNvPicPr preferRelativeResize="0"/>
          <p:nvPr/>
        </p:nvPicPr>
        <p:blipFill rotWithShape="1">
          <a:blip r:embed="rId3">
            <a:alphaModFix/>
          </a:blip>
          <a:srcRect b="0" l="6576" r="0" t="7817"/>
          <a:stretch/>
        </p:blipFill>
        <p:spPr>
          <a:xfrm>
            <a:off x="4726500" y="1806975"/>
            <a:ext cx="4485000" cy="3269025"/>
          </a:xfrm>
          <a:prstGeom prst="rect">
            <a:avLst/>
          </a:prstGeom>
          <a:noFill/>
          <a:ln>
            <a:noFill/>
          </a:ln>
        </p:spPr>
      </p:pic>
      <p:sp>
        <p:nvSpPr>
          <p:cNvPr id="208" name="Google Shape;208;p27"/>
          <p:cNvSpPr txBox="1"/>
          <p:nvPr>
            <p:ph idx="1" type="body"/>
          </p:nvPr>
        </p:nvSpPr>
        <p:spPr>
          <a:xfrm>
            <a:off x="2880475" y="389325"/>
            <a:ext cx="65157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4A86E8"/>
                </a:solidFill>
                <a:latin typeface="Comic Sans MS"/>
                <a:ea typeface="Comic Sans MS"/>
                <a:cs typeface="Comic Sans MS"/>
                <a:sym typeface="Comic Sans MS"/>
              </a:rPr>
              <a:t>wind turbines</a:t>
            </a:r>
            <a:r>
              <a:rPr lang="en-GB">
                <a:latin typeface="Comic Sans MS"/>
                <a:ea typeface="Comic Sans MS"/>
                <a:cs typeface="Comic Sans MS"/>
                <a:sym typeface="Comic Sans MS"/>
              </a:rPr>
              <a:t> to get energy from the </a:t>
            </a:r>
            <a:r>
              <a:rPr b="1" lang="en-GB" sz="2400">
                <a:solidFill>
                  <a:srgbClr val="2BA806"/>
                </a:solidFill>
                <a:latin typeface="Comic Sans MS"/>
                <a:ea typeface="Comic Sans MS"/>
                <a:cs typeface="Comic Sans MS"/>
                <a:sym typeface="Comic Sans MS"/>
              </a:rPr>
              <a:t>wind</a:t>
            </a:r>
            <a:r>
              <a:rPr lang="en-GB">
                <a:latin typeface="Comic Sans MS"/>
                <a:ea typeface="Comic Sans MS"/>
                <a:cs typeface="Comic Sans MS"/>
                <a:sym typeface="Comic Sans MS"/>
              </a:rPr>
              <a:t>.</a:t>
            </a:r>
            <a:endParaRPr>
              <a:latin typeface="Comic Sans MS"/>
              <a:ea typeface="Comic Sans MS"/>
              <a:cs typeface="Comic Sans MS"/>
              <a:sym typeface="Comic Sans MS"/>
            </a:endParaRPr>
          </a:p>
          <a:p>
            <a:pPr indent="0" lvl="0" marL="0" rtl="0" algn="l">
              <a:spcBef>
                <a:spcPts val="1600"/>
              </a:spcBef>
              <a:spcAft>
                <a:spcPts val="1600"/>
              </a:spcAft>
              <a:buNone/>
            </a:pPr>
            <a:r>
              <a:t/>
            </a:r>
            <a:endParaRPr/>
          </a:p>
        </p:txBody>
      </p:sp>
      <p:sp>
        <p:nvSpPr>
          <p:cNvPr id="209" name="Google Shape;209;p27"/>
          <p:cNvSpPr txBox="1"/>
          <p:nvPr>
            <p:ph idx="1" type="body"/>
          </p:nvPr>
        </p:nvSpPr>
        <p:spPr>
          <a:xfrm>
            <a:off x="3270000" y="1134125"/>
            <a:ext cx="2413500" cy="20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A86E8"/>
                </a:solidFill>
                <a:latin typeface="Comic Sans MS"/>
                <a:ea typeface="Comic Sans MS"/>
                <a:cs typeface="Comic Sans MS"/>
                <a:sym typeface="Comic Sans MS"/>
              </a:rPr>
              <a:t>Wind turbines</a:t>
            </a:r>
            <a:r>
              <a:rPr lang="en-GB">
                <a:solidFill>
                  <a:srgbClr val="4A86E8"/>
                </a:solidFill>
                <a:latin typeface="Comic Sans MS"/>
                <a:ea typeface="Comic Sans MS"/>
                <a:cs typeface="Comic Sans MS"/>
                <a:sym typeface="Comic Sans MS"/>
              </a:rPr>
              <a:t> </a:t>
            </a:r>
            <a:endParaRPr>
              <a:solidFill>
                <a:srgbClr val="4A86E8"/>
              </a:solidFill>
              <a:latin typeface="Comic Sans MS"/>
              <a:ea typeface="Comic Sans MS"/>
              <a:cs typeface="Comic Sans MS"/>
              <a:sym typeface="Comic Sans MS"/>
            </a:endParaRPr>
          </a:p>
          <a:p>
            <a:pPr indent="0" lvl="0" marL="0" rtl="0" algn="l">
              <a:spcBef>
                <a:spcPts val="1600"/>
              </a:spcBef>
              <a:spcAft>
                <a:spcPts val="0"/>
              </a:spcAft>
              <a:buNone/>
            </a:pPr>
            <a:r>
              <a:rPr lang="en-GB">
                <a:latin typeface="Comic Sans MS"/>
                <a:ea typeface="Comic Sans MS"/>
                <a:cs typeface="Comic Sans MS"/>
                <a:sym typeface="Comic Sans MS"/>
              </a:rPr>
              <a:t>turn </a:t>
            </a:r>
            <a:r>
              <a:rPr lang="en-GB">
                <a:solidFill>
                  <a:srgbClr val="2BA806"/>
                </a:solidFill>
                <a:latin typeface="Comic Sans MS"/>
                <a:ea typeface="Comic Sans MS"/>
                <a:cs typeface="Comic Sans MS"/>
                <a:sym typeface="Comic Sans MS"/>
              </a:rPr>
              <a:t>the force of </a:t>
            </a:r>
            <a:endParaRPr>
              <a:solidFill>
                <a:srgbClr val="2BA806"/>
              </a:solidFill>
              <a:latin typeface="Comic Sans MS"/>
              <a:ea typeface="Comic Sans MS"/>
              <a:cs typeface="Comic Sans MS"/>
              <a:sym typeface="Comic Sans MS"/>
            </a:endParaRPr>
          </a:p>
          <a:p>
            <a:pPr indent="0" lvl="0" marL="0" rtl="0" algn="l">
              <a:spcBef>
                <a:spcPts val="1600"/>
              </a:spcBef>
              <a:spcAft>
                <a:spcPts val="0"/>
              </a:spcAft>
              <a:buNone/>
            </a:pPr>
            <a:r>
              <a:rPr lang="en-GB">
                <a:solidFill>
                  <a:srgbClr val="2BA806"/>
                </a:solidFill>
                <a:latin typeface="Comic Sans MS"/>
                <a:ea typeface="Comic Sans MS"/>
                <a:cs typeface="Comic Sans MS"/>
                <a:sym typeface="Comic Sans MS"/>
              </a:rPr>
              <a:t>the wind</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1600"/>
              </a:spcBef>
              <a:spcAft>
                <a:spcPts val="1600"/>
              </a:spcAft>
              <a:buNone/>
            </a:pPr>
            <a:r>
              <a:rPr lang="en-GB">
                <a:latin typeface="Comic Sans MS"/>
                <a:ea typeface="Comic Sans MS"/>
                <a:cs typeface="Comic Sans MS"/>
                <a:sym typeface="Comic Sans MS"/>
              </a:rPr>
              <a:t>into </a:t>
            </a:r>
            <a:r>
              <a:rPr lang="en-GB">
                <a:solidFill>
                  <a:srgbClr val="4A86E8"/>
                </a:solidFill>
                <a:latin typeface="Comic Sans MS"/>
                <a:ea typeface="Comic Sans MS"/>
                <a:cs typeface="Comic Sans MS"/>
                <a:sym typeface="Comic Sans MS"/>
              </a:rPr>
              <a:t>electricity</a:t>
            </a:r>
            <a:r>
              <a:rPr lang="en-GB"/>
              <a:t>.</a:t>
            </a:r>
            <a:endParaRPr/>
          </a:p>
        </p:txBody>
      </p:sp>
      <p:sp>
        <p:nvSpPr>
          <p:cNvPr id="210" name="Google Shape;210;p27"/>
          <p:cNvSpPr/>
          <p:nvPr/>
        </p:nvSpPr>
        <p:spPr>
          <a:xfrm rot="-1117176">
            <a:off x="144163" y="407545"/>
            <a:ext cx="2762632" cy="70053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Wind  Energy</a:t>
            </a:r>
          </a:p>
        </p:txBody>
      </p:sp>
      <p:pic>
        <p:nvPicPr>
          <p:cNvPr id="211" name="Google Shape;211;p27"/>
          <p:cNvPicPr preferRelativeResize="0"/>
          <p:nvPr/>
        </p:nvPicPr>
        <p:blipFill rotWithShape="1">
          <a:blip r:embed="rId4">
            <a:alphaModFix/>
          </a:blip>
          <a:srcRect b="8399" l="0" r="0" t="0"/>
          <a:stretch/>
        </p:blipFill>
        <p:spPr>
          <a:xfrm>
            <a:off x="0" y="1012625"/>
            <a:ext cx="4171149" cy="4063375"/>
          </a:xfrm>
          <a:prstGeom prst="rect">
            <a:avLst/>
          </a:prstGeom>
          <a:noFill/>
          <a:ln>
            <a:noFill/>
          </a:ln>
        </p:spPr>
      </p:pic>
      <p:sp>
        <p:nvSpPr>
          <p:cNvPr id="212" name="Google Shape;212;p27"/>
          <p:cNvSpPr/>
          <p:nvPr/>
        </p:nvSpPr>
        <p:spPr>
          <a:xfrm>
            <a:off x="3270000" y="1073375"/>
            <a:ext cx="2151000" cy="216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txBox="1"/>
          <p:nvPr/>
        </p:nvSpPr>
        <p:spPr>
          <a:xfrm>
            <a:off x="4225500" y="4360500"/>
            <a:ext cx="14580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How do they </a:t>
            </a:r>
            <a:endParaRPr/>
          </a:p>
          <a:p>
            <a:pPr indent="0" lvl="0" marL="0" rtl="0" algn="l">
              <a:spcBef>
                <a:spcPts val="0"/>
              </a:spcBef>
              <a:spcAft>
                <a:spcPts val="0"/>
              </a:spcAft>
              <a:buNone/>
            </a:pPr>
            <a:r>
              <a:rPr lang="en-GB"/>
              <a:t>do it?</a:t>
            </a:r>
            <a:endParaRPr/>
          </a:p>
        </p:txBody>
      </p:sp>
      <p:sp>
        <p:nvSpPr>
          <p:cNvPr id="214" name="Google Shape;214;p27"/>
          <p:cNvSpPr/>
          <p:nvPr/>
        </p:nvSpPr>
        <p:spPr>
          <a:xfrm>
            <a:off x="4981500" y="4657500"/>
            <a:ext cx="216000" cy="33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nvSpPr>
        <p:spPr>
          <a:xfrm>
            <a:off x="5494500" y="13635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mic Sans MS"/>
                <a:ea typeface="Comic Sans MS"/>
                <a:cs typeface="Comic Sans MS"/>
                <a:sym typeface="Comic Sans MS"/>
              </a:rPr>
              <a:t>The </a:t>
            </a:r>
            <a:r>
              <a:rPr lang="en-GB" u="sng">
                <a:solidFill>
                  <a:schemeClr val="dk1"/>
                </a:solidFill>
                <a:latin typeface="Comic Sans MS"/>
                <a:ea typeface="Comic Sans MS"/>
                <a:cs typeface="Comic Sans MS"/>
                <a:sym typeface="Comic Sans MS"/>
              </a:rPr>
              <a:t>force of the wind</a:t>
            </a:r>
            <a:r>
              <a:rPr lang="en-GB">
                <a:solidFill>
                  <a:schemeClr val="dk1"/>
                </a:solidFill>
                <a:latin typeface="Comic Sans MS"/>
                <a:ea typeface="Comic Sans MS"/>
                <a:cs typeface="Comic Sans MS"/>
                <a:sym typeface="Comic Sans MS"/>
              </a:rPr>
              <a:t> rotates the </a:t>
            </a:r>
            <a:r>
              <a:rPr b="1" lang="en-GB">
                <a:solidFill>
                  <a:schemeClr val="dk1"/>
                </a:solidFill>
                <a:latin typeface="Comic Sans MS"/>
                <a:ea typeface="Comic Sans MS"/>
                <a:cs typeface="Comic Sans MS"/>
                <a:sym typeface="Comic Sans MS"/>
              </a:rPr>
              <a:t>blades</a:t>
            </a:r>
            <a:endParaRPr b="1">
              <a:solidFill>
                <a:schemeClr val="dk1"/>
              </a:solidFill>
              <a:latin typeface="Comic Sans MS"/>
              <a:ea typeface="Comic Sans MS"/>
              <a:cs typeface="Comic Sans MS"/>
              <a:sym typeface="Comic Sans MS"/>
            </a:endParaRPr>
          </a:p>
          <a:p>
            <a:pPr indent="0" lvl="0" marL="0" rtl="0" algn="l">
              <a:spcBef>
                <a:spcPts val="1000"/>
              </a:spcBef>
              <a:spcAft>
                <a:spcPts val="0"/>
              </a:spcAft>
              <a:buNone/>
            </a:pPr>
            <a:r>
              <a:rPr lang="en-GB">
                <a:solidFill>
                  <a:schemeClr val="dk1"/>
                </a:solidFill>
                <a:latin typeface="Comic Sans MS"/>
                <a:ea typeface="Comic Sans MS"/>
                <a:cs typeface="Comic Sans MS"/>
                <a:sym typeface="Comic Sans MS"/>
              </a:rPr>
              <a:t>The blades are connected to a </a:t>
            </a:r>
            <a:r>
              <a:rPr b="1" lang="en-GB">
                <a:solidFill>
                  <a:schemeClr val="dk1"/>
                </a:solidFill>
                <a:latin typeface="Comic Sans MS"/>
                <a:ea typeface="Comic Sans MS"/>
                <a:cs typeface="Comic Sans MS"/>
                <a:sym typeface="Comic Sans MS"/>
              </a:rPr>
              <a:t>gear box</a:t>
            </a:r>
            <a:r>
              <a:rPr lang="en-GB">
                <a:solidFill>
                  <a:schemeClr val="dk1"/>
                </a:solidFill>
                <a:latin typeface="Comic Sans MS"/>
                <a:ea typeface="Comic Sans MS"/>
                <a:cs typeface="Comic Sans MS"/>
                <a:sym typeface="Comic Sans MS"/>
              </a:rPr>
              <a:t> (by a rotating shaft)</a:t>
            </a:r>
            <a:endParaRPr b="1">
              <a:solidFill>
                <a:schemeClr val="dk1"/>
              </a:solidFill>
              <a:latin typeface="Comic Sans MS"/>
              <a:ea typeface="Comic Sans MS"/>
              <a:cs typeface="Comic Sans MS"/>
              <a:sym typeface="Comic Sans MS"/>
            </a:endParaRPr>
          </a:p>
          <a:p>
            <a:pPr indent="0" lvl="0" marL="0" rtl="0" algn="l">
              <a:spcBef>
                <a:spcPts val="1000"/>
              </a:spcBef>
              <a:spcAft>
                <a:spcPts val="0"/>
              </a:spcAft>
              <a:buNone/>
            </a:pPr>
            <a:r>
              <a:rPr lang="en-GB">
                <a:solidFill>
                  <a:schemeClr val="dk1"/>
                </a:solidFill>
                <a:latin typeface="Comic Sans MS"/>
                <a:ea typeface="Comic Sans MS"/>
                <a:cs typeface="Comic Sans MS"/>
                <a:sym typeface="Comic Sans MS"/>
              </a:rPr>
              <a:t>The gear box is connected to a generator (by a rotating shaft)</a:t>
            </a:r>
            <a:endParaRPr>
              <a:solidFill>
                <a:schemeClr val="dk1"/>
              </a:solidFill>
              <a:latin typeface="Comic Sans MS"/>
              <a:ea typeface="Comic Sans MS"/>
              <a:cs typeface="Comic Sans MS"/>
              <a:sym typeface="Comic Sans MS"/>
            </a:endParaRPr>
          </a:p>
          <a:p>
            <a:pPr indent="0" lvl="0" marL="0" rtl="0" algn="l">
              <a:spcBef>
                <a:spcPts val="1000"/>
              </a:spcBef>
              <a:spcAft>
                <a:spcPts val="0"/>
              </a:spcAft>
              <a:buNone/>
            </a:pPr>
            <a:r>
              <a:rPr b="1" lang="en-GB">
                <a:solidFill>
                  <a:schemeClr val="dk1"/>
                </a:solidFill>
                <a:latin typeface="Comic Sans MS"/>
                <a:ea typeface="Comic Sans MS"/>
                <a:cs typeface="Comic Sans MS"/>
                <a:sym typeface="Comic Sans MS"/>
              </a:rPr>
              <a:t>The generator</a:t>
            </a:r>
            <a:r>
              <a:rPr lang="en-GB">
                <a:solidFill>
                  <a:schemeClr val="dk1"/>
                </a:solidFill>
                <a:latin typeface="Comic Sans MS"/>
                <a:ea typeface="Comic Sans MS"/>
                <a:cs typeface="Comic Sans MS"/>
                <a:sym typeface="Comic Sans MS"/>
              </a:rPr>
              <a:t> spins creating electricity!!</a:t>
            </a:r>
            <a:endParaRPr>
              <a:solidFill>
                <a:schemeClr val="dk1"/>
              </a:solidFill>
              <a:latin typeface="Comic Sans MS"/>
              <a:ea typeface="Comic Sans MS"/>
              <a:cs typeface="Comic Sans MS"/>
              <a:sym typeface="Comic Sans MS"/>
            </a:endParaRPr>
          </a:p>
          <a:p>
            <a:pPr indent="0" lvl="0" marL="0" rtl="0" algn="l">
              <a:spcBef>
                <a:spcPts val="1000"/>
              </a:spcBef>
              <a:spcAft>
                <a:spcPts val="1000"/>
              </a:spcAft>
              <a:buNone/>
            </a:pPr>
            <a:r>
              <a:rPr lang="en-GB">
                <a:solidFill>
                  <a:schemeClr val="dk1"/>
                </a:solidFill>
                <a:latin typeface="Comic Sans MS"/>
                <a:ea typeface="Comic Sans MS"/>
                <a:cs typeface="Comic Sans MS"/>
                <a:sym typeface="Comic Sans MS"/>
              </a:rPr>
              <a:t>Electricity is sent to the </a:t>
            </a:r>
            <a:r>
              <a:rPr b="1" lang="en-GB">
                <a:solidFill>
                  <a:schemeClr val="dk1"/>
                </a:solidFill>
                <a:latin typeface="Comic Sans MS"/>
                <a:ea typeface="Comic Sans MS"/>
                <a:cs typeface="Comic Sans MS"/>
                <a:sym typeface="Comic Sans MS"/>
              </a:rPr>
              <a:t>power lines</a:t>
            </a:r>
            <a:endParaRPr b="1">
              <a:solidFill>
                <a:schemeClr val="dk1"/>
              </a:solidFill>
              <a:latin typeface="Comic Sans MS"/>
              <a:ea typeface="Comic Sans MS"/>
              <a:cs typeface="Comic Sans MS"/>
              <a:sym typeface="Comic Sans MS"/>
            </a:endParaRPr>
          </a:p>
        </p:txBody>
      </p:sp>
      <p:sp>
        <p:nvSpPr>
          <p:cNvPr id="220" name="Google Shape;220;p28"/>
          <p:cNvSpPr txBox="1"/>
          <p:nvPr/>
        </p:nvSpPr>
        <p:spPr>
          <a:xfrm>
            <a:off x="5386500" y="540000"/>
            <a:ext cx="30000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GB" sz="1800">
                <a:solidFill>
                  <a:schemeClr val="dk1"/>
                </a:solidFill>
                <a:latin typeface="Comic Sans MS"/>
                <a:ea typeface="Comic Sans MS"/>
                <a:cs typeface="Comic Sans MS"/>
                <a:sym typeface="Comic Sans MS"/>
              </a:rPr>
              <a:t>T</a:t>
            </a:r>
            <a:r>
              <a:rPr lang="en-GB" sz="1800">
                <a:solidFill>
                  <a:schemeClr val="dk1"/>
                </a:solidFill>
                <a:latin typeface="Comic Sans MS"/>
                <a:ea typeface="Comic Sans MS"/>
                <a:cs typeface="Comic Sans MS"/>
                <a:sym typeface="Comic Sans MS"/>
              </a:rPr>
              <a:t>his is how it works:</a:t>
            </a:r>
            <a:endParaRPr sz="1800">
              <a:solidFill>
                <a:schemeClr val="dk1"/>
              </a:solidFill>
              <a:latin typeface="Comic Sans MS"/>
              <a:ea typeface="Comic Sans MS"/>
              <a:cs typeface="Comic Sans MS"/>
              <a:sym typeface="Comic Sans MS"/>
            </a:endParaRPr>
          </a:p>
        </p:txBody>
      </p:sp>
      <p:pic>
        <p:nvPicPr>
          <p:cNvPr id="221" name="Google Shape;221;p28"/>
          <p:cNvPicPr preferRelativeResize="0"/>
          <p:nvPr/>
        </p:nvPicPr>
        <p:blipFill>
          <a:blip r:embed="rId3">
            <a:alphaModFix/>
          </a:blip>
          <a:stretch>
            <a:fillRect/>
          </a:stretch>
        </p:blipFill>
        <p:spPr>
          <a:xfrm>
            <a:off x="152400" y="152400"/>
            <a:ext cx="5093350" cy="4904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Discover in video how a wind farm works. In a wind farm, electricity is generated using the force of wind." id="226" name="Google Shape;226;p29" title="Journey to the heart of Energy - How a wind farm works">
            <a:hlinkClick r:id="rId3"/>
          </p:cNvPr>
          <p:cNvPicPr preferRelativeResize="0"/>
          <p:nvPr/>
        </p:nvPicPr>
        <p:blipFill>
          <a:blip r:embed="rId4">
            <a:alphaModFix/>
          </a:blip>
          <a:stretch>
            <a:fillRect/>
          </a:stretch>
        </p:blipFill>
        <p:spPr>
          <a:xfrm>
            <a:off x="1232400" y="-47250"/>
            <a:ext cx="6984000" cy="523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p:nvPr/>
        </p:nvSpPr>
        <p:spPr>
          <a:xfrm>
            <a:off x="3159000" y="337502"/>
            <a:ext cx="2587705" cy="5827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Wind Energy</a:t>
            </a:r>
          </a:p>
        </p:txBody>
      </p:sp>
      <p:sp>
        <p:nvSpPr>
          <p:cNvPr id="232" name="Google Shape;232;p30"/>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233" name="Google Shape;233;p30"/>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234" name="Google Shape;234;p30"/>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235" name="Google Shape;235;p30"/>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236" name="Google Shape;236;p30"/>
          <p:cNvSpPr txBox="1"/>
          <p:nvPr/>
        </p:nvSpPr>
        <p:spPr>
          <a:xfrm>
            <a:off x="108000" y="1951825"/>
            <a:ext cx="4306500" cy="2119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does not produce any carbon dioxide emissions.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will not run out: Wind will keep on blowing and it is free.</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The land beneath can usually still be used for farming.</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Electricity can be generated 24 hours a day as long as there is enough wind.</a:t>
            </a:r>
            <a:endParaRPr>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a:latin typeface="Comic Sans MS"/>
              <a:ea typeface="Comic Sans MS"/>
              <a:cs typeface="Comic Sans MS"/>
              <a:sym typeface="Comic Sans MS"/>
            </a:endParaRPr>
          </a:p>
        </p:txBody>
      </p:sp>
      <p:sp>
        <p:nvSpPr>
          <p:cNvPr id="237" name="Google Shape;237;p30"/>
          <p:cNvSpPr txBox="1"/>
          <p:nvPr/>
        </p:nvSpPr>
        <p:spPr>
          <a:xfrm>
            <a:off x="4190400" y="1651500"/>
            <a:ext cx="46767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rgbClr val="444444"/>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lang="en-GB">
                <a:latin typeface="Comic Sans MS"/>
                <a:ea typeface="Comic Sans MS"/>
                <a:cs typeface="Comic Sans MS"/>
                <a:sym typeface="Comic Sans MS"/>
              </a:rPr>
              <a:t>The wind is not always predictable - some days have no wind.</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lang="en-GB">
                <a:latin typeface="Comic Sans MS"/>
                <a:ea typeface="Comic Sans MS"/>
                <a:cs typeface="Comic Sans MS"/>
                <a:sym typeface="Comic Sans MS"/>
              </a:rPr>
              <a:t>Wind turbines need areas with constant wind.</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latin typeface="Comic Sans MS"/>
                <a:ea typeface="Comic Sans MS"/>
                <a:cs typeface="Comic Sans MS"/>
                <a:sym typeface="Comic Sans MS"/>
              </a:rPr>
              <a:t>We need a lot of turbines to make a lot of electricity.</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lang="en-GB">
                <a:latin typeface="Comic Sans MS"/>
                <a:ea typeface="Comic Sans MS"/>
                <a:cs typeface="Comic Sans MS"/>
                <a:sym typeface="Comic Sans MS"/>
              </a:rPr>
              <a:t>Suitable areas for wind farms are often near the coast, where land is expensive.</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lang="en-GB">
                <a:latin typeface="Comic Sans MS"/>
                <a:ea typeface="Comic Sans MS"/>
                <a:cs typeface="Comic Sans MS"/>
                <a:sym typeface="Comic Sans MS"/>
              </a:rPr>
              <a:t>Some people feel that covering the landscape with these towers is ugly</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lang="en-GB">
                <a:latin typeface="Comic Sans MS"/>
                <a:ea typeface="Comic Sans MS"/>
                <a:cs typeface="Comic Sans MS"/>
                <a:sym typeface="Comic Sans MS"/>
              </a:rPr>
              <a:t>It can kill birds..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rgbClr val="444444"/>
                </a:solidFill>
                <a:latin typeface="Comic Sans MS"/>
                <a:ea typeface="Comic Sans MS"/>
                <a:cs typeface="Comic Sans MS"/>
                <a:sym typeface="Comic Sans MS"/>
              </a:rPr>
              <a:t>I</a:t>
            </a:r>
            <a:r>
              <a:rPr lang="en-GB">
                <a:solidFill>
                  <a:schemeClr val="dk1"/>
                </a:solidFill>
                <a:latin typeface="Comic Sans MS"/>
                <a:ea typeface="Comic Sans MS"/>
                <a:cs typeface="Comic Sans MS"/>
                <a:sym typeface="Comic Sans MS"/>
              </a:rPr>
              <a:t>t can be noisy</a:t>
            </a:r>
            <a:r>
              <a:rPr lang="en-GB">
                <a:solidFill>
                  <a:srgbClr val="444444"/>
                </a:solidFill>
                <a:latin typeface="Comic Sans MS"/>
                <a:ea typeface="Comic Sans MS"/>
                <a:cs typeface="Comic Sans MS"/>
                <a:sym typeface="Comic Sans MS"/>
              </a:rPr>
              <a:t>.</a:t>
            </a:r>
            <a:endParaRPr>
              <a:solidFill>
                <a:srgbClr val="444444"/>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rotWithShape="1">
          <a:blip r:embed="rId3">
            <a:alphaModFix/>
          </a:blip>
          <a:srcRect b="0" l="5624" r="0" t="12625"/>
          <a:stretch/>
        </p:blipFill>
        <p:spPr>
          <a:xfrm>
            <a:off x="-42800" y="1120275"/>
            <a:ext cx="6333801" cy="4023225"/>
          </a:xfrm>
          <a:prstGeom prst="rect">
            <a:avLst/>
          </a:prstGeom>
          <a:noFill/>
          <a:ln>
            <a:noFill/>
          </a:ln>
        </p:spPr>
      </p:pic>
      <p:sp>
        <p:nvSpPr>
          <p:cNvPr id="243" name="Google Shape;243;p31"/>
          <p:cNvSpPr txBox="1"/>
          <p:nvPr>
            <p:ph idx="1" type="body"/>
          </p:nvPr>
        </p:nvSpPr>
        <p:spPr>
          <a:xfrm>
            <a:off x="4372100" y="234725"/>
            <a:ext cx="5590800" cy="9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4A86E8"/>
                </a:solidFill>
                <a:latin typeface="Comic Sans MS"/>
                <a:ea typeface="Comic Sans MS"/>
                <a:cs typeface="Comic Sans MS"/>
                <a:sym typeface="Comic Sans MS"/>
              </a:rPr>
              <a:t>geothermal power plants</a:t>
            </a:r>
            <a:r>
              <a:rPr lang="en-GB" sz="2400">
                <a:latin typeface="Comic Sans MS"/>
                <a:ea typeface="Comic Sans MS"/>
                <a:cs typeface="Comic Sans MS"/>
                <a:sym typeface="Comic Sans MS"/>
              </a:rPr>
              <a:t> </a:t>
            </a:r>
            <a:endParaRPr sz="2400">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to get energy from  </a:t>
            </a:r>
            <a:r>
              <a:rPr b="1" lang="en-GB" sz="2400">
                <a:solidFill>
                  <a:srgbClr val="2BA806"/>
                </a:solidFill>
                <a:latin typeface="Comic Sans MS"/>
                <a:ea typeface="Comic Sans MS"/>
                <a:cs typeface="Comic Sans MS"/>
                <a:sym typeface="Comic Sans MS"/>
              </a:rPr>
              <a:t>geothermal heat</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a:p>
            <a:pPr indent="0" lvl="0" marL="0" rtl="0" algn="l">
              <a:spcBef>
                <a:spcPts val="0"/>
              </a:spcBef>
              <a:spcAft>
                <a:spcPts val="1600"/>
              </a:spcAft>
              <a:buNone/>
            </a:pPr>
            <a:r>
              <a:t/>
            </a:r>
            <a:endParaRPr sz="2400"/>
          </a:p>
        </p:txBody>
      </p:sp>
      <p:sp>
        <p:nvSpPr>
          <p:cNvPr id="244" name="Google Shape;244;p31"/>
          <p:cNvSpPr txBox="1"/>
          <p:nvPr>
            <p:ph idx="1" type="body"/>
          </p:nvPr>
        </p:nvSpPr>
        <p:spPr>
          <a:xfrm>
            <a:off x="6501000" y="1525500"/>
            <a:ext cx="2413500" cy="16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A86E8"/>
                </a:solidFill>
                <a:latin typeface="Comic Sans MS"/>
                <a:ea typeface="Comic Sans MS"/>
                <a:cs typeface="Comic Sans MS"/>
                <a:sym typeface="Comic Sans MS"/>
              </a:rPr>
              <a:t>Geothermal</a:t>
            </a:r>
            <a:r>
              <a:rPr lang="en-GB">
                <a:solidFill>
                  <a:srgbClr val="4A86E8"/>
                </a:solidFill>
                <a:latin typeface="Comic Sans MS"/>
                <a:ea typeface="Comic Sans MS"/>
                <a:cs typeface="Comic Sans MS"/>
                <a:sym typeface="Comic Sans MS"/>
              </a:rPr>
              <a:t> stations </a:t>
            </a:r>
            <a:endParaRPr>
              <a:solidFill>
                <a:srgbClr val="4A86E8"/>
              </a:solidFill>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use</a:t>
            </a:r>
            <a:r>
              <a:rPr lang="en-GB">
                <a:latin typeface="Comic Sans MS"/>
                <a:ea typeface="Comic Sans MS"/>
                <a:cs typeface="Comic Sans MS"/>
                <a:sym typeface="Comic Sans MS"/>
              </a:rPr>
              <a:t> </a:t>
            </a:r>
            <a:r>
              <a:rPr lang="en-GB">
                <a:solidFill>
                  <a:srgbClr val="2BA806"/>
                </a:solidFill>
                <a:latin typeface="Comic Sans MS"/>
                <a:ea typeface="Comic Sans MS"/>
                <a:cs typeface="Comic Sans MS"/>
                <a:sym typeface="Comic Sans MS"/>
              </a:rPr>
              <a:t>the geothermal heat</a:t>
            </a:r>
            <a:r>
              <a:rPr lang="en-GB">
                <a:latin typeface="Comic Sans MS"/>
                <a:ea typeface="Comic Sans MS"/>
                <a:cs typeface="Comic Sans MS"/>
                <a:sym typeface="Comic Sans MS"/>
              </a:rPr>
              <a:t> to generate</a:t>
            </a:r>
            <a:r>
              <a:rPr lang="en-GB">
                <a:latin typeface="Comic Sans MS"/>
                <a:ea typeface="Comic Sans MS"/>
                <a:cs typeface="Comic Sans MS"/>
                <a:sym typeface="Comic Sans MS"/>
              </a:rPr>
              <a:t> </a:t>
            </a:r>
            <a:r>
              <a:rPr lang="en-GB">
                <a:solidFill>
                  <a:srgbClr val="4A86E8"/>
                </a:solidFill>
                <a:latin typeface="Comic Sans MS"/>
                <a:ea typeface="Comic Sans MS"/>
                <a:cs typeface="Comic Sans MS"/>
                <a:sym typeface="Comic Sans MS"/>
              </a:rPr>
              <a:t>electricity</a:t>
            </a:r>
            <a:r>
              <a:rPr lang="en-GB">
                <a:latin typeface="Comic Sans MS"/>
                <a:ea typeface="Comic Sans MS"/>
                <a:cs typeface="Comic Sans MS"/>
                <a:sym typeface="Comic Sans MS"/>
              </a:rPr>
              <a:t> and to </a:t>
            </a:r>
            <a:r>
              <a:rPr lang="en-GB">
                <a:solidFill>
                  <a:srgbClr val="009DD8"/>
                </a:solidFill>
                <a:latin typeface="Comic Sans MS"/>
                <a:ea typeface="Comic Sans MS"/>
                <a:cs typeface="Comic Sans MS"/>
                <a:sym typeface="Comic Sans MS"/>
              </a:rPr>
              <a:t>heat</a:t>
            </a:r>
            <a:r>
              <a:rPr lang="en-GB">
                <a:latin typeface="Comic Sans MS"/>
                <a:ea typeface="Comic Sans MS"/>
                <a:cs typeface="Comic Sans MS"/>
                <a:sym typeface="Comic Sans MS"/>
              </a:rPr>
              <a:t> houses.</a:t>
            </a:r>
            <a:endParaRPr>
              <a:latin typeface="Comic Sans MS"/>
              <a:ea typeface="Comic Sans MS"/>
              <a:cs typeface="Comic Sans MS"/>
              <a:sym typeface="Comic Sans MS"/>
            </a:endParaRPr>
          </a:p>
        </p:txBody>
      </p:sp>
      <p:sp>
        <p:nvSpPr>
          <p:cNvPr id="245" name="Google Shape;245;p31"/>
          <p:cNvSpPr/>
          <p:nvPr/>
        </p:nvSpPr>
        <p:spPr>
          <a:xfrm rot="-585245">
            <a:off x="30326" y="349868"/>
            <a:ext cx="4122461" cy="70961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Geothermal Energy</a:t>
            </a:r>
          </a:p>
        </p:txBody>
      </p:sp>
      <p:sp>
        <p:nvSpPr>
          <p:cNvPr id="246" name="Google Shape;246;p31"/>
          <p:cNvSpPr txBox="1"/>
          <p:nvPr/>
        </p:nvSpPr>
        <p:spPr>
          <a:xfrm>
            <a:off x="6808500" y="1053125"/>
            <a:ext cx="26955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BA806"/>
                </a:solidFill>
              </a:rPr>
              <a:t>(Heat from inside the Earth)</a:t>
            </a:r>
            <a:endParaRPr sz="1200">
              <a:solidFill>
                <a:srgbClr val="2BA806"/>
              </a:solidFill>
            </a:endParaRPr>
          </a:p>
        </p:txBody>
      </p:sp>
      <p:sp>
        <p:nvSpPr>
          <p:cNvPr id="247" name="Google Shape;247;p31"/>
          <p:cNvSpPr txBox="1"/>
          <p:nvPr/>
        </p:nvSpPr>
        <p:spPr>
          <a:xfrm>
            <a:off x="3958200" y="3388375"/>
            <a:ext cx="5185800" cy="15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333333"/>
                </a:solidFill>
                <a:latin typeface="Comic Sans MS"/>
                <a:ea typeface="Comic Sans MS"/>
                <a:cs typeface="Comic Sans MS"/>
                <a:sym typeface="Comic Sans MS"/>
              </a:rPr>
              <a:t>Geothermal stations use steam to produce electricity.</a:t>
            </a:r>
            <a:endParaRPr b="1">
              <a:solidFill>
                <a:srgbClr val="333333"/>
              </a:solidFill>
              <a:latin typeface="Comic Sans MS"/>
              <a:ea typeface="Comic Sans MS"/>
              <a:cs typeface="Comic Sans MS"/>
              <a:sym typeface="Comic Sans MS"/>
            </a:endParaRPr>
          </a:p>
          <a:p>
            <a:pPr indent="0" lvl="0" marL="0" rtl="0" algn="l">
              <a:lnSpc>
                <a:spcPct val="115000"/>
              </a:lnSpc>
              <a:spcBef>
                <a:spcPts val="1200"/>
              </a:spcBef>
              <a:spcAft>
                <a:spcPts val="0"/>
              </a:spcAft>
              <a:buNone/>
            </a:pPr>
            <a:r>
              <a:rPr b="1" lang="en-GB">
                <a:solidFill>
                  <a:srgbClr val="333333"/>
                </a:solidFill>
                <a:latin typeface="Comic Sans MS"/>
                <a:ea typeface="Comic Sans MS"/>
                <a:cs typeface="Comic Sans MS"/>
                <a:sym typeface="Comic Sans MS"/>
              </a:rPr>
              <a:t>The steam comes from reservoirs of hot water found below the earth's surface.</a:t>
            </a:r>
            <a:endParaRPr b="1">
              <a:solidFill>
                <a:srgbClr val="333333"/>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rPr b="1" lang="en-GB">
                <a:solidFill>
                  <a:srgbClr val="333333"/>
                </a:solidFill>
                <a:latin typeface="Comic Sans MS"/>
                <a:ea typeface="Comic Sans MS"/>
                <a:cs typeface="Comic Sans MS"/>
                <a:sym typeface="Comic Sans MS"/>
              </a:rPr>
              <a:t>The steam rotates a turbine that activates a generator, which produces electricity. </a:t>
            </a:r>
            <a:endParaRPr b="1">
              <a:solidFill>
                <a:srgbClr val="333333"/>
              </a:solidFill>
              <a:latin typeface="Comic Sans MS"/>
              <a:ea typeface="Comic Sans MS"/>
              <a:cs typeface="Comic Sans MS"/>
              <a:sym typeface="Comic Sans MS"/>
            </a:endParaRPr>
          </a:p>
        </p:txBody>
      </p:sp>
      <p:sp>
        <p:nvSpPr>
          <p:cNvPr id="248" name="Google Shape;248;p31"/>
          <p:cNvSpPr/>
          <p:nvPr/>
        </p:nvSpPr>
        <p:spPr>
          <a:xfrm>
            <a:off x="6461250" y="1525500"/>
            <a:ext cx="2493000" cy="179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154675"/>
            <a:ext cx="5619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000000"/>
                </a:solidFill>
                <a:highlight>
                  <a:srgbClr val="FFFFFF"/>
                </a:highlight>
                <a:latin typeface="Comic Sans MS"/>
                <a:ea typeface="Comic Sans MS"/>
                <a:cs typeface="Comic Sans MS"/>
                <a:sym typeface="Comic Sans MS"/>
              </a:rPr>
              <a:t>We use many different energy sources to do work.</a:t>
            </a:r>
            <a:endParaRPr sz="1800">
              <a:solidFill>
                <a:srgbClr val="000000"/>
              </a:solidFill>
              <a:highlight>
                <a:srgbClr val="FFFFFF"/>
              </a:highlight>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800">
                <a:solidFill>
                  <a:srgbClr val="000000"/>
                </a:solidFill>
                <a:highlight>
                  <a:srgbClr val="FFFFFF"/>
                </a:highlight>
                <a:latin typeface="Comic Sans MS"/>
                <a:ea typeface="Comic Sans MS"/>
                <a:cs typeface="Comic Sans MS"/>
                <a:sym typeface="Comic Sans MS"/>
              </a:rPr>
              <a:t> Energy sources are classified</a:t>
            </a:r>
            <a:endParaRPr sz="1800">
              <a:solidFill>
                <a:srgbClr val="000000"/>
              </a:solidFill>
              <a:highlight>
                <a:srgbClr val="FFFFFF"/>
              </a:highlight>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800">
                <a:solidFill>
                  <a:srgbClr val="000000"/>
                </a:solidFill>
                <a:highlight>
                  <a:srgbClr val="FFFFFF"/>
                </a:highlight>
                <a:latin typeface="Comic Sans MS"/>
                <a:ea typeface="Comic Sans MS"/>
                <a:cs typeface="Comic Sans MS"/>
                <a:sym typeface="Comic Sans MS"/>
              </a:rPr>
              <a:t> into two groups:</a:t>
            </a:r>
            <a:endParaRPr sz="1800">
              <a:solidFill>
                <a:srgbClr val="000000"/>
              </a:solidFill>
              <a:latin typeface="Comic Sans MS"/>
              <a:ea typeface="Comic Sans MS"/>
              <a:cs typeface="Comic Sans MS"/>
              <a:sym typeface="Comic Sans MS"/>
            </a:endParaRPr>
          </a:p>
        </p:txBody>
      </p:sp>
      <p:pic>
        <p:nvPicPr>
          <p:cNvPr descr="Imagen relacionada" id="68" name="Google Shape;68;p14"/>
          <p:cNvPicPr preferRelativeResize="0"/>
          <p:nvPr/>
        </p:nvPicPr>
        <p:blipFill rotWithShape="1">
          <a:blip r:embed="rId3">
            <a:alphaModFix/>
          </a:blip>
          <a:srcRect b="9397" l="6530" r="-6529" t="8460"/>
          <a:stretch/>
        </p:blipFill>
        <p:spPr>
          <a:xfrm>
            <a:off x="470125" y="2163900"/>
            <a:ext cx="3816150" cy="2827475"/>
          </a:xfrm>
          <a:prstGeom prst="rect">
            <a:avLst/>
          </a:prstGeom>
          <a:noFill/>
          <a:ln>
            <a:noFill/>
          </a:ln>
        </p:spPr>
      </p:pic>
      <p:pic>
        <p:nvPicPr>
          <p:cNvPr descr="Imagen relacionada" id="69" name="Google Shape;69;p14"/>
          <p:cNvPicPr preferRelativeResize="0"/>
          <p:nvPr/>
        </p:nvPicPr>
        <p:blipFill rotWithShape="1">
          <a:blip r:embed="rId4">
            <a:alphaModFix/>
          </a:blip>
          <a:srcRect b="3555" l="0" r="9016" t="3369"/>
          <a:stretch/>
        </p:blipFill>
        <p:spPr>
          <a:xfrm>
            <a:off x="4741987" y="1174362"/>
            <a:ext cx="4273525" cy="3962313"/>
          </a:xfrm>
          <a:prstGeom prst="rect">
            <a:avLst/>
          </a:prstGeom>
          <a:noFill/>
          <a:ln>
            <a:noFill/>
          </a:ln>
        </p:spPr>
      </p:pic>
      <p:sp>
        <p:nvSpPr>
          <p:cNvPr id="70" name="Google Shape;70;p14"/>
          <p:cNvSpPr/>
          <p:nvPr/>
        </p:nvSpPr>
        <p:spPr>
          <a:xfrm>
            <a:off x="311700" y="1307725"/>
            <a:ext cx="4066723" cy="5727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1155CC"/>
                </a:solidFill>
                <a:latin typeface="Arial"/>
              </a:rPr>
              <a:t>Non-Renewable energy sources</a:t>
            </a:r>
          </a:p>
        </p:txBody>
      </p:sp>
      <p:sp>
        <p:nvSpPr>
          <p:cNvPr id="71" name="Google Shape;71;p14"/>
          <p:cNvSpPr/>
          <p:nvPr/>
        </p:nvSpPr>
        <p:spPr>
          <a:xfrm>
            <a:off x="5267950" y="601650"/>
            <a:ext cx="3221608" cy="5727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1155CC"/>
                </a:solidFill>
                <a:latin typeface="Arial"/>
              </a:rPr>
              <a:t>Renewable energy sources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Discover in video how a geothermics power plant works. In a geothermic power plant, electricity is generated using the earth’s heat." id="253" name="Google Shape;253;p32" title="Journey to the heart of Energy - How a geothermics power plant works">
            <a:hlinkClick r:id="rId3"/>
          </p:cNvPr>
          <p:cNvPicPr preferRelativeResize="0"/>
          <p:nvPr/>
        </p:nvPicPr>
        <p:blipFill>
          <a:blip r:embed="rId4">
            <a:alphaModFix/>
          </a:blip>
          <a:stretch>
            <a:fillRect/>
          </a:stretch>
        </p:blipFill>
        <p:spPr>
          <a:xfrm>
            <a:off x="1799400" y="-231450"/>
            <a:ext cx="7079200" cy="5309400"/>
          </a:xfrm>
          <a:prstGeom prst="rect">
            <a:avLst/>
          </a:prstGeom>
          <a:noFill/>
          <a:ln>
            <a:noFill/>
          </a:ln>
        </p:spPr>
      </p:pic>
      <p:sp>
        <p:nvSpPr>
          <p:cNvPr id="254" name="Google Shape;254;p32"/>
          <p:cNvSpPr txBox="1"/>
          <p:nvPr/>
        </p:nvSpPr>
        <p:spPr>
          <a:xfrm>
            <a:off x="162000" y="418500"/>
            <a:ext cx="1839900" cy="251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Comic Sans MS"/>
                <a:ea typeface="Comic Sans MS"/>
                <a:cs typeface="Comic Sans MS"/>
                <a:sym typeface="Comic Sans MS"/>
              </a:rPr>
              <a:t>How a geothermal plant works.</a:t>
            </a:r>
            <a:endParaRPr sz="1800">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p:nvPr/>
        </p:nvSpPr>
        <p:spPr>
          <a:xfrm>
            <a:off x="2416500" y="378000"/>
            <a:ext cx="3859393" cy="58274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Geothermal Energy</a:t>
            </a:r>
          </a:p>
        </p:txBody>
      </p:sp>
      <p:sp>
        <p:nvSpPr>
          <p:cNvPr id="260" name="Google Shape;260;p33"/>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261" name="Google Shape;261;p33"/>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262" name="Google Shape;262;p33"/>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263" name="Google Shape;263;p33"/>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264" name="Google Shape;264;p33"/>
          <p:cNvSpPr txBox="1"/>
          <p:nvPr/>
        </p:nvSpPr>
        <p:spPr>
          <a:xfrm>
            <a:off x="0" y="1803325"/>
            <a:ext cx="4572000" cy="248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does not produce any carbon dioxide emissions.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solidFill>
                  <a:schemeClr val="dk1"/>
                </a:solidFill>
                <a:latin typeface="Comic Sans MS"/>
                <a:ea typeface="Comic Sans MS"/>
                <a:cs typeface="Comic Sans MS"/>
                <a:sym typeface="Comic Sans MS"/>
              </a:rPr>
              <a:t>It will not run out: there is heat inside the Earth and it is not going to disappear.</a:t>
            </a:r>
            <a:endParaRPr>
              <a:solidFill>
                <a:srgbClr val="444444"/>
              </a:solidFill>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GB">
                <a:latin typeface="Comic Sans MS"/>
                <a:ea typeface="Comic Sans MS"/>
                <a:cs typeface="Comic Sans MS"/>
                <a:sym typeface="Comic Sans MS"/>
              </a:rPr>
              <a:t>It is independent of weather</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solidFill>
                  <a:schemeClr val="dk1"/>
                </a:solidFill>
                <a:latin typeface="Comic Sans MS"/>
                <a:ea typeface="Comic Sans MS"/>
                <a:cs typeface="Comic Sans MS"/>
                <a:sym typeface="Comic Sans MS"/>
              </a:rPr>
              <a:t>Electricity can be generated 24 hours a day</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The power stations do not take up much space.</a:t>
            </a:r>
            <a:endParaRPr>
              <a:solidFill>
                <a:schemeClr val="dk1"/>
              </a:solidFill>
              <a:latin typeface="Comic Sans MS"/>
              <a:ea typeface="Comic Sans MS"/>
              <a:cs typeface="Comic Sans MS"/>
              <a:sym typeface="Comic Sans MS"/>
            </a:endParaRPr>
          </a:p>
          <a:p>
            <a:pPr indent="0" lvl="0" marL="457200" rtl="0" algn="l">
              <a:lnSpc>
                <a:spcPct val="115000"/>
              </a:lnSpc>
              <a:spcBef>
                <a:spcPts val="1100"/>
              </a:spcBef>
              <a:spcAft>
                <a:spcPts val="0"/>
              </a:spcAft>
              <a:buNone/>
            </a:pPr>
            <a:r>
              <a:t/>
            </a:r>
            <a:endParaRPr>
              <a:solidFill>
                <a:schemeClr val="dk1"/>
              </a:solidFill>
              <a:latin typeface="Comic Sans MS"/>
              <a:ea typeface="Comic Sans MS"/>
              <a:cs typeface="Comic Sans MS"/>
              <a:sym typeface="Comic Sans MS"/>
            </a:endParaRPr>
          </a:p>
        </p:txBody>
      </p:sp>
      <p:sp>
        <p:nvSpPr>
          <p:cNvPr id="265" name="Google Shape;265;p33"/>
          <p:cNvSpPr txBox="1"/>
          <p:nvPr/>
        </p:nvSpPr>
        <p:spPr>
          <a:xfrm>
            <a:off x="4657500" y="1803325"/>
            <a:ext cx="4096200" cy="2902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10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Some d</a:t>
            </a:r>
            <a:r>
              <a:rPr lang="en-GB">
                <a:solidFill>
                  <a:schemeClr val="dk1"/>
                </a:solidFill>
                <a:latin typeface="Comic Sans MS"/>
                <a:ea typeface="Comic Sans MS"/>
                <a:cs typeface="Comic Sans MS"/>
                <a:sym typeface="Comic Sans MS"/>
              </a:rPr>
              <a:t>angerous gases and minerals may come up from underground.</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There are not many places where you can build a geothermal power station.</a:t>
            </a:r>
            <a:endParaRPr>
              <a:solidFill>
                <a:schemeClr val="dk1"/>
              </a:solidFill>
              <a:latin typeface="Comic Sans MS"/>
              <a:ea typeface="Comic Sans MS"/>
              <a:cs typeface="Comic Sans MS"/>
              <a:sym typeface="Comic Sans MS"/>
            </a:endParaRPr>
          </a:p>
          <a:p>
            <a:pPr indent="0" lvl="0" marL="457200" rtl="0" algn="l">
              <a:lnSpc>
                <a:spcPct val="115000"/>
              </a:lnSpc>
              <a:spcBef>
                <a:spcPts val="1100"/>
              </a:spcBef>
              <a:spcAft>
                <a:spcPts val="0"/>
              </a:spcAft>
              <a:buNone/>
            </a:pPr>
            <a:r>
              <a:t/>
            </a:r>
            <a:endParaRPr>
              <a:solidFill>
                <a:srgbClr val="444444"/>
              </a:solidFill>
              <a:latin typeface="Comic Sans MS"/>
              <a:ea typeface="Comic Sans MS"/>
              <a:cs typeface="Comic Sans MS"/>
              <a:sym typeface="Comic Sans MS"/>
            </a:endParaRPr>
          </a:p>
          <a:p>
            <a:pPr indent="0" lvl="0" marL="457200" rtl="0" algn="l">
              <a:lnSpc>
                <a:spcPct val="115000"/>
              </a:lnSpc>
              <a:spcBef>
                <a:spcPts val="1100"/>
              </a:spcBef>
              <a:spcAft>
                <a:spcPts val="0"/>
              </a:spcAft>
              <a:buNone/>
            </a:pPr>
            <a:r>
              <a:t/>
            </a:r>
            <a:endParaRPr>
              <a:solidFill>
                <a:srgbClr val="444444"/>
              </a:solidFill>
              <a:latin typeface="Comic Sans MS"/>
              <a:ea typeface="Comic Sans MS"/>
              <a:cs typeface="Comic Sans MS"/>
              <a:sym typeface="Comic Sans MS"/>
            </a:endParaRPr>
          </a:p>
          <a:p>
            <a:pPr indent="0" lvl="0" marL="457200" rtl="0" algn="l">
              <a:spcBef>
                <a:spcPts val="110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4"/>
          <p:cNvPicPr preferRelativeResize="0"/>
          <p:nvPr/>
        </p:nvPicPr>
        <p:blipFill rotWithShape="1">
          <a:blip r:embed="rId3">
            <a:alphaModFix/>
          </a:blip>
          <a:srcRect b="18107" l="3440" r="4334" t="13637"/>
          <a:stretch/>
        </p:blipFill>
        <p:spPr>
          <a:xfrm>
            <a:off x="148500" y="1250700"/>
            <a:ext cx="4588124" cy="2542800"/>
          </a:xfrm>
          <a:prstGeom prst="rect">
            <a:avLst/>
          </a:prstGeom>
          <a:noFill/>
          <a:ln>
            <a:noFill/>
          </a:ln>
        </p:spPr>
      </p:pic>
      <p:sp>
        <p:nvSpPr>
          <p:cNvPr id="271" name="Google Shape;271;p34"/>
          <p:cNvSpPr txBox="1"/>
          <p:nvPr>
            <p:ph idx="1" type="body"/>
          </p:nvPr>
        </p:nvSpPr>
        <p:spPr>
          <a:xfrm>
            <a:off x="3820500" y="118150"/>
            <a:ext cx="88425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4A86E8"/>
                </a:solidFill>
                <a:latin typeface="Comic Sans MS"/>
                <a:ea typeface="Comic Sans MS"/>
                <a:cs typeface="Comic Sans MS"/>
                <a:sym typeface="Comic Sans MS"/>
              </a:rPr>
              <a:t>biomass</a:t>
            </a:r>
            <a:r>
              <a:rPr lang="en-GB" sz="2400">
                <a:solidFill>
                  <a:srgbClr val="4A86E8"/>
                </a:solidFill>
                <a:latin typeface="Comic Sans MS"/>
                <a:ea typeface="Comic Sans MS"/>
                <a:cs typeface="Comic Sans MS"/>
                <a:sym typeface="Comic Sans MS"/>
              </a:rPr>
              <a:t> power stations</a:t>
            </a:r>
            <a:r>
              <a:rPr lang="en-GB">
                <a:latin typeface="Comic Sans MS"/>
                <a:ea typeface="Comic Sans MS"/>
                <a:cs typeface="Comic Sans MS"/>
                <a:sym typeface="Comic Sans MS"/>
              </a:rPr>
              <a:t> to get </a:t>
            </a:r>
            <a:endParaRPr>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energy from </a:t>
            </a:r>
            <a:r>
              <a:rPr lang="en-GB">
                <a:solidFill>
                  <a:srgbClr val="2BA806"/>
                </a:solidFill>
                <a:latin typeface="Comic Sans MS"/>
                <a:ea typeface="Comic Sans MS"/>
                <a:cs typeface="Comic Sans MS"/>
                <a:sym typeface="Comic Sans MS"/>
              </a:rPr>
              <a:t>residues and garbage.</a:t>
            </a:r>
            <a:endParaRPr sz="1200">
              <a:solidFill>
                <a:srgbClr val="2BA806"/>
              </a:solidFill>
            </a:endParaRPr>
          </a:p>
          <a:p>
            <a:pPr indent="0" lvl="0" marL="0" rtl="0" algn="l">
              <a:spcBef>
                <a:spcPts val="0"/>
              </a:spcBef>
              <a:spcAft>
                <a:spcPts val="1600"/>
              </a:spcAft>
              <a:buNone/>
            </a:pPr>
            <a:r>
              <a:t/>
            </a:r>
            <a:endParaRPr/>
          </a:p>
        </p:txBody>
      </p:sp>
      <p:sp>
        <p:nvSpPr>
          <p:cNvPr id="272" name="Google Shape;272;p34"/>
          <p:cNvSpPr txBox="1"/>
          <p:nvPr>
            <p:ph idx="1" type="body"/>
          </p:nvPr>
        </p:nvSpPr>
        <p:spPr>
          <a:xfrm>
            <a:off x="5694000" y="1319025"/>
            <a:ext cx="29445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A86E8"/>
                </a:solidFill>
                <a:latin typeface="Comic Sans MS"/>
                <a:ea typeface="Comic Sans MS"/>
                <a:cs typeface="Comic Sans MS"/>
                <a:sym typeface="Comic Sans MS"/>
              </a:rPr>
              <a:t>Biomass power</a:t>
            </a:r>
            <a:r>
              <a:rPr lang="en-GB">
                <a:solidFill>
                  <a:srgbClr val="4A86E8"/>
                </a:solidFill>
                <a:latin typeface="Comic Sans MS"/>
                <a:ea typeface="Comic Sans MS"/>
                <a:cs typeface="Comic Sans MS"/>
                <a:sym typeface="Comic Sans MS"/>
              </a:rPr>
              <a:t> stations </a:t>
            </a:r>
            <a:endParaRPr>
              <a:solidFill>
                <a:srgbClr val="4A86E8"/>
              </a:solidFill>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convert </a:t>
            </a:r>
            <a:r>
              <a:rPr lang="en-GB">
                <a:solidFill>
                  <a:srgbClr val="2BA806"/>
                </a:solidFill>
                <a:latin typeface="Comic Sans MS"/>
                <a:ea typeface="Comic Sans MS"/>
                <a:cs typeface="Comic Sans MS"/>
                <a:sym typeface="Comic Sans MS"/>
              </a:rPr>
              <a:t>organic matter</a:t>
            </a:r>
            <a:r>
              <a:rPr lang="en-GB">
                <a:solidFill>
                  <a:srgbClr val="2BA806"/>
                </a:solidFill>
                <a:latin typeface="Comic Sans MS"/>
                <a:ea typeface="Comic Sans MS"/>
                <a:cs typeface="Comic Sans MS"/>
                <a:sym typeface="Comic Sans MS"/>
              </a:rPr>
              <a:t> </a:t>
            </a:r>
            <a:endParaRPr>
              <a:solidFill>
                <a:srgbClr val="2BA806"/>
              </a:solidFill>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into </a:t>
            </a:r>
            <a:r>
              <a:rPr lang="en-GB">
                <a:solidFill>
                  <a:srgbClr val="009DD8"/>
                </a:solidFill>
                <a:latin typeface="Comic Sans MS"/>
                <a:ea typeface="Comic Sans MS"/>
                <a:cs typeface="Comic Sans MS"/>
                <a:sym typeface="Comic Sans MS"/>
              </a:rPr>
              <a:t>heat</a:t>
            </a:r>
            <a:r>
              <a:rPr lang="en-GB">
                <a:latin typeface="Comic Sans MS"/>
                <a:ea typeface="Comic Sans MS"/>
                <a:cs typeface="Comic Sans MS"/>
                <a:sym typeface="Comic Sans MS"/>
              </a:rPr>
              <a:t>  and </a:t>
            </a:r>
            <a:r>
              <a:rPr lang="en-GB">
                <a:solidFill>
                  <a:srgbClr val="4A86E8"/>
                </a:solidFill>
                <a:latin typeface="Comic Sans MS"/>
                <a:ea typeface="Comic Sans MS"/>
                <a:cs typeface="Comic Sans MS"/>
                <a:sym typeface="Comic Sans MS"/>
              </a:rPr>
              <a:t>electricity</a:t>
            </a:r>
            <a:r>
              <a:rPr lang="en-GB"/>
              <a:t>.</a:t>
            </a:r>
            <a:endParaRPr/>
          </a:p>
        </p:txBody>
      </p:sp>
      <p:sp>
        <p:nvSpPr>
          <p:cNvPr id="273" name="Google Shape;273;p34"/>
          <p:cNvSpPr/>
          <p:nvPr/>
        </p:nvSpPr>
        <p:spPr>
          <a:xfrm>
            <a:off x="148501" y="118151"/>
            <a:ext cx="3447277" cy="7005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Biomass Energy</a:t>
            </a:r>
          </a:p>
        </p:txBody>
      </p:sp>
      <p:sp>
        <p:nvSpPr>
          <p:cNvPr id="274" name="Google Shape;274;p34"/>
          <p:cNvSpPr txBox="1"/>
          <p:nvPr/>
        </p:nvSpPr>
        <p:spPr>
          <a:xfrm>
            <a:off x="6255000" y="818700"/>
            <a:ext cx="19845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BA806"/>
                </a:solidFill>
              </a:rPr>
              <a:t>(Organic matter)</a:t>
            </a:r>
            <a:endParaRPr sz="1200">
              <a:solidFill>
                <a:srgbClr val="2BA806"/>
              </a:solidFill>
            </a:endParaRPr>
          </a:p>
        </p:txBody>
      </p:sp>
      <p:pic>
        <p:nvPicPr>
          <p:cNvPr descr="Imagen relacionada" id="275" name="Google Shape;275;p34"/>
          <p:cNvPicPr preferRelativeResize="0"/>
          <p:nvPr/>
        </p:nvPicPr>
        <p:blipFill>
          <a:blip r:embed="rId4">
            <a:alphaModFix/>
          </a:blip>
          <a:stretch>
            <a:fillRect/>
          </a:stretch>
        </p:blipFill>
        <p:spPr>
          <a:xfrm>
            <a:off x="4887000" y="2571750"/>
            <a:ext cx="4164925" cy="2476750"/>
          </a:xfrm>
          <a:prstGeom prst="rect">
            <a:avLst/>
          </a:prstGeom>
          <a:noFill/>
          <a:ln>
            <a:noFill/>
          </a:ln>
        </p:spPr>
      </p:pic>
      <p:sp>
        <p:nvSpPr>
          <p:cNvPr id="276" name="Google Shape;276;p34"/>
          <p:cNvSpPr txBox="1"/>
          <p:nvPr/>
        </p:nvSpPr>
        <p:spPr>
          <a:xfrm>
            <a:off x="148500" y="3915000"/>
            <a:ext cx="487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E2225"/>
                </a:solidFill>
                <a:highlight>
                  <a:srgbClr val="FFFFFF"/>
                </a:highlight>
                <a:latin typeface="Times New Roman"/>
                <a:ea typeface="Times New Roman"/>
                <a:cs typeface="Times New Roman"/>
                <a:sym typeface="Times New Roman"/>
              </a:rPr>
              <a:t>Biomass can be burned to heat water and produce steam. </a:t>
            </a:r>
            <a:endParaRPr>
              <a:solidFill>
                <a:srgbClr val="1E22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1E2225"/>
                </a:solidFill>
                <a:highlight>
                  <a:srgbClr val="FFFFFF"/>
                </a:highlight>
                <a:latin typeface="Times New Roman"/>
                <a:ea typeface="Times New Roman"/>
                <a:cs typeface="Times New Roman"/>
                <a:sym typeface="Times New Roman"/>
              </a:rPr>
              <a:t>This steam rotates a turbine. </a:t>
            </a:r>
            <a:endParaRPr>
              <a:solidFill>
                <a:srgbClr val="1E22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1E2225"/>
                </a:solidFill>
                <a:highlight>
                  <a:srgbClr val="FFFFFF"/>
                </a:highlight>
                <a:latin typeface="Times New Roman"/>
                <a:ea typeface="Times New Roman"/>
                <a:cs typeface="Times New Roman"/>
                <a:sym typeface="Times New Roman"/>
              </a:rPr>
              <a:t>The turbine is attached to a generator, which produces electricity.</a:t>
            </a:r>
            <a:endParaRPr>
              <a:latin typeface="Times New Roman"/>
              <a:ea typeface="Times New Roman"/>
              <a:cs typeface="Times New Roman"/>
              <a:sym typeface="Times New Roman"/>
            </a:endParaRPr>
          </a:p>
        </p:txBody>
      </p:sp>
      <p:sp>
        <p:nvSpPr>
          <p:cNvPr id="277" name="Google Shape;277;p34"/>
          <p:cNvSpPr/>
          <p:nvPr/>
        </p:nvSpPr>
        <p:spPr>
          <a:xfrm>
            <a:off x="5497975" y="1250700"/>
            <a:ext cx="3140400" cy="119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nvSpPr>
        <p:spPr>
          <a:xfrm>
            <a:off x="4158000" y="405000"/>
            <a:ext cx="7978500" cy="7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latin typeface="Comic Sans MS"/>
                <a:ea typeface="Comic Sans MS"/>
                <a:cs typeface="Comic Sans MS"/>
                <a:sym typeface="Comic Sans MS"/>
              </a:rPr>
              <a:t>We can also use </a:t>
            </a:r>
            <a:r>
              <a:rPr lang="en-GB" sz="2400">
                <a:solidFill>
                  <a:srgbClr val="2BA806"/>
                </a:solidFill>
                <a:latin typeface="Comic Sans MS"/>
                <a:ea typeface="Comic Sans MS"/>
                <a:cs typeface="Comic Sans MS"/>
                <a:sym typeface="Comic Sans MS"/>
              </a:rPr>
              <a:t>biomass</a:t>
            </a:r>
            <a:r>
              <a:rPr lang="en-GB" sz="1800">
                <a:solidFill>
                  <a:schemeClr val="dk2"/>
                </a:solidFill>
                <a:latin typeface="Comic Sans MS"/>
                <a:ea typeface="Comic Sans MS"/>
                <a:cs typeface="Comic Sans MS"/>
                <a:sym typeface="Comic Sans MS"/>
              </a:rPr>
              <a:t> to make </a:t>
            </a:r>
            <a:r>
              <a:rPr lang="en-GB" sz="1800">
                <a:solidFill>
                  <a:srgbClr val="009DD8"/>
                </a:solidFill>
                <a:latin typeface="Comic Sans MS"/>
                <a:ea typeface="Comic Sans MS"/>
                <a:cs typeface="Comic Sans MS"/>
                <a:sym typeface="Comic Sans MS"/>
              </a:rPr>
              <a:t>biofuels.</a:t>
            </a:r>
            <a:r>
              <a:rPr lang="en-GB" sz="1800">
                <a:solidFill>
                  <a:schemeClr val="dk2"/>
                </a:solidFill>
                <a:latin typeface="Comic Sans MS"/>
                <a:ea typeface="Comic Sans MS"/>
                <a:cs typeface="Comic Sans MS"/>
                <a:sym typeface="Comic Sans MS"/>
              </a:rPr>
              <a:t> </a:t>
            </a:r>
            <a:endParaRPr sz="1800">
              <a:solidFill>
                <a:schemeClr val="dk2"/>
              </a:solidFill>
              <a:latin typeface="Comic Sans MS"/>
              <a:ea typeface="Comic Sans MS"/>
              <a:cs typeface="Comic Sans MS"/>
              <a:sym typeface="Comic Sans MS"/>
            </a:endParaRPr>
          </a:p>
          <a:p>
            <a:pPr indent="0" lvl="0" marL="0" rtl="0" algn="l">
              <a:lnSpc>
                <a:spcPct val="115000"/>
              </a:lnSpc>
              <a:spcBef>
                <a:spcPts val="1600"/>
              </a:spcBef>
              <a:spcAft>
                <a:spcPts val="1600"/>
              </a:spcAft>
              <a:buNone/>
            </a:pPr>
            <a:r>
              <a:t/>
            </a:r>
            <a:endParaRPr sz="1200">
              <a:solidFill>
                <a:srgbClr val="2BA806"/>
              </a:solidFill>
            </a:endParaRPr>
          </a:p>
        </p:txBody>
      </p:sp>
      <p:pic>
        <p:nvPicPr>
          <p:cNvPr id="283" name="Google Shape;283;p35"/>
          <p:cNvPicPr preferRelativeResize="0"/>
          <p:nvPr/>
        </p:nvPicPr>
        <p:blipFill>
          <a:blip r:embed="rId3">
            <a:alphaModFix/>
          </a:blip>
          <a:stretch>
            <a:fillRect/>
          </a:stretch>
        </p:blipFill>
        <p:spPr>
          <a:xfrm>
            <a:off x="391499" y="1021925"/>
            <a:ext cx="4241350" cy="2659675"/>
          </a:xfrm>
          <a:prstGeom prst="rect">
            <a:avLst/>
          </a:prstGeom>
          <a:noFill/>
          <a:ln>
            <a:noFill/>
          </a:ln>
        </p:spPr>
      </p:pic>
      <p:pic>
        <p:nvPicPr>
          <p:cNvPr descr="Imagen relacionada" id="284" name="Google Shape;284;p35"/>
          <p:cNvPicPr preferRelativeResize="0"/>
          <p:nvPr/>
        </p:nvPicPr>
        <p:blipFill>
          <a:blip r:embed="rId4">
            <a:alphaModFix/>
          </a:blip>
          <a:stretch>
            <a:fillRect/>
          </a:stretch>
        </p:blipFill>
        <p:spPr>
          <a:xfrm>
            <a:off x="5076000" y="1262350"/>
            <a:ext cx="3430750" cy="362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Discover in video how a biomass power plant works. In a biomass power plant, electricity is generated using the heat produced by the combustion of organic materials, such as plant residues, household waste and the biogas." id="289" name="Google Shape;289;p36" title="Journey to the heart of Energy - How a biomass power plant works">
            <a:hlinkClick r:id="rId3"/>
          </p:cNvPr>
          <p:cNvPicPr preferRelativeResize="0"/>
          <p:nvPr/>
        </p:nvPicPr>
        <p:blipFill>
          <a:blip r:embed="rId4">
            <a:alphaModFix/>
          </a:blip>
          <a:stretch>
            <a:fillRect/>
          </a:stretch>
        </p:blipFill>
        <p:spPr>
          <a:xfrm>
            <a:off x="1142400" y="0"/>
            <a:ext cx="6858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p:nvPr/>
        </p:nvSpPr>
        <p:spPr>
          <a:xfrm>
            <a:off x="2862000" y="371700"/>
            <a:ext cx="3220527" cy="5328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Biomass Energy</a:t>
            </a:r>
          </a:p>
        </p:txBody>
      </p:sp>
      <p:sp>
        <p:nvSpPr>
          <p:cNvPr id="295" name="Google Shape;295;p37"/>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296" name="Google Shape;296;p37"/>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297" name="Google Shape;297;p37"/>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298" name="Google Shape;298;p37"/>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299" name="Google Shape;299;p37"/>
          <p:cNvSpPr txBox="1"/>
          <p:nvPr/>
        </p:nvSpPr>
        <p:spPr>
          <a:xfrm>
            <a:off x="55525" y="2025000"/>
            <a:ext cx="4725000" cy="2187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produces less carbon dioxide emissions than burning fossil fuels.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will not run out: </a:t>
            </a:r>
            <a:r>
              <a:rPr lang="en-GB">
                <a:latin typeface="Comic Sans MS"/>
                <a:ea typeface="Comic Sans MS"/>
                <a:cs typeface="Comic Sans MS"/>
                <a:sym typeface="Comic Sans MS"/>
              </a:rPr>
              <a:t>Biomass is renewable, as long as we have waste products and we grow more crops or trees continuously.</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solidFill>
                  <a:srgbClr val="1E2225"/>
                </a:solidFill>
                <a:highlight>
                  <a:srgbClr val="FFFFFF"/>
                </a:highlight>
                <a:latin typeface="Comic Sans MS"/>
                <a:ea typeface="Comic Sans MS"/>
                <a:cs typeface="Comic Sans MS"/>
                <a:sym typeface="Comic Sans MS"/>
              </a:rPr>
              <a:t>It supports farmers because they can sell their crops for biomass fuel.</a:t>
            </a:r>
            <a:endParaRPr>
              <a:solidFill>
                <a:srgbClr val="1E2225"/>
              </a:solidFill>
              <a:highlight>
                <a:srgbClr val="FFFFFF"/>
              </a:highlight>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E2225"/>
              </a:buClr>
              <a:buSzPts val="1400"/>
              <a:buFont typeface="Comic Sans MS"/>
              <a:buChar char="●"/>
            </a:pPr>
            <a:r>
              <a:rPr lang="en-GB">
                <a:solidFill>
                  <a:srgbClr val="1E2225"/>
                </a:solidFill>
                <a:highlight>
                  <a:srgbClr val="FFFFFF"/>
                </a:highlight>
                <a:latin typeface="Comic Sans MS"/>
                <a:ea typeface="Comic Sans MS"/>
                <a:cs typeface="Comic Sans MS"/>
                <a:sym typeface="Comic Sans MS"/>
              </a:rPr>
              <a:t>It is a smart way to make use of waste.</a:t>
            </a:r>
            <a:endParaRPr>
              <a:solidFill>
                <a:srgbClr val="1E2225"/>
              </a:solidFill>
              <a:highlight>
                <a:srgbClr val="FFFFFF"/>
              </a:highlight>
              <a:latin typeface="Comic Sans MS"/>
              <a:ea typeface="Comic Sans MS"/>
              <a:cs typeface="Comic Sans MS"/>
              <a:sym typeface="Comic Sans MS"/>
            </a:endParaRPr>
          </a:p>
          <a:p>
            <a:pPr indent="0" lvl="0" marL="457200" rtl="0" algn="l">
              <a:spcBef>
                <a:spcPts val="1100"/>
              </a:spcBef>
              <a:spcAft>
                <a:spcPts val="0"/>
              </a:spcAft>
              <a:buNone/>
            </a:pPr>
            <a:r>
              <a:t/>
            </a:r>
            <a:endParaRPr>
              <a:latin typeface="Comic Sans MS"/>
              <a:ea typeface="Comic Sans MS"/>
              <a:cs typeface="Comic Sans MS"/>
              <a:sym typeface="Comic Sans MS"/>
            </a:endParaRPr>
          </a:p>
        </p:txBody>
      </p:sp>
      <p:sp>
        <p:nvSpPr>
          <p:cNvPr id="300" name="Google Shape;300;p37"/>
          <p:cNvSpPr txBox="1"/>
          <p:nvPr/>
        </p:nvSpPr>
        <p:spPr>
          <a:xfrm>
            <a:off x="4711500" y="2025000"/>
            <a:ext cx="4258200" cy="297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Collecting and transporting the waste can be difficult and expensive.</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Some waste materials are not available all year round.</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can cause deforestation if new trees are not planted.</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Some people grow biomass crops where we could grow food.</a:t>
            </a:r>
            <a:endParaRPr>
              <a:solidFill>
                <a:schemeClr val="dk1"/>
              </a:solidFill>
              <a:latin typeface="Comic Sans MS"/>
              <a:ea typeface="Comic Sans MS"/>
              <a:cs typeface="Comic Sans MS"/>
              <a:sym typeface="Comic Sans MS"/>
            </a:endParaRPr>
          </a:p>
          <a:p>
            <a:pPr indent="0" lvl="0" marL="0" rtl="0" algn="just">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just">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just">
              <a:lnSpc>
                <a:spcPct val="115000"/>
              </a:lnSpc>
              <a:spcBef>
                <a:spcPts val="0"/>
              </a:spcBef>
              <a:spcAft>
                <a:spcPts val="0"/>
              </a:spcAft>
              <a:buNone/>
            </a:pPr>
            <a:r>
              <a:t/>
            </a:r>
            <a:endParaRPr>
              <a:solidFill>
                <a:srgbClr val="444444"/>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sz="1800">
              <a:solidFill>
                <a:schemeClr val="dk2"/>
              </a:solidFill>
            </a:endParaRPr>
          </a:p>
          <a:p>
            <a:pPr indent="0" lvl="0" marL="457200" rtl="0" algn="l">
              <a:spcBef>
                <a:spcPts val="1600"/>
              </a:spcBef>
              <a:spcAft>
                <a:spcPts val="0"/>
              </a:spcAft>
              <a:buNone/>
            </a:pPr>
            <a:r>
              <a:t/>
            </a:r>
            <a:endParaRPr sz="1050">
              <a:solidFill>
                <a:srgbClr val="44444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p:nvPr/>
        </p:nvSpPr>
        <p:spPr>
          <a:xfrm>
            <a:off x="1005439" y="337500"/>
            <a:ext cx="7558788" cy="9990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Comic Sans MS"/>
              </a:rPr>
              <a:t>Non-renewable</a:t>
            </a:r>
          </a:p>
        </p:txBody>
      </p:sp>
      <p:pic>
        <p:nvPicPr>
          <p:cNvPr descr="Imagen relacionada" id="306" name="Google Shape;306;p38"/>
          <p:cNvPicPr preferRelativeResize="0"/>
          <p:nvPr/>
        </p:nvPicPr>
        <p:blipFill rotWithShape="1">
          <a:blip r:embed="rId3">
            <a:alphaModFix/>
          </a:blip>
          <a:srcRect b="0" l="26253" r="0" t="30920"/>
          <a:stretch/>
        </p:blipFill>
        <p:spPr>
          <a:xfrm>
            <a:off x="1865612" y="1336500"/>
            <a:ext cx="5412782" cy="3807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1" type="body"/>
          </p:nvPr>
        </p:nvSpPr>
        <p:spPr>
          <a:xfrm>
            <a:off x="5518500" y="118150"/>
            <a:ext cx="29445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CC0000"/>
                </a:solidFill>
                <a:latin typeface="Comic Sans MS"/>
                <a:ea typeface="Comic Sans MS"/>
                <a:cs typeface="Comic Sans MS"/>
                <a:sym typeface="Comic Sans MS"/>
              </a:rPr>
              <a:t>Crude oil, coal</a:t>
            </a:r>
            <a:r>
              <a:rPr lang="en-GB">
                <a:solidFill>
                  <a:srgbClr val="4A86E8"/>
                </a:solidFill>
                <a:latin typeface="Comic Sans MS"/>
                <a:ea typeface="Comic Sans MS"/>
                <a:cs typeface="Comic Sans MS"/>
                <a:sym typeface="Comic Sans MS"/>
              </a:rPr>
              <a:t> </a:t>
            </a:r>
            <a:r>
              <a:rPr lang="en-GB">
                <a:solidFill>
                  <a:srgbClr val="000000"/>
                </a:solidFill>
                <a:latin typeface="Comic Sans MS"/>
                <a:ea typeface="Comic Sans MS"/>
                <a:cs typeface="Comic Sans MS"/>
                <a:sym typeface="Comic Sans MS"/>
              </a:rPr>
              <a:t>and</a:t>
            </a:r>
            <a:r>
              <a:rPr lang="en-GB">
                <a:solidFill>
                  <a:srgbClr val="4A86E8"/>
                </a:solidFill>
                <a:latin typeface="Comic Sans MS"/>
                <a:ea typeface="Comic Sans MS"/>
                <a:cs typeface="Comic Sans MS"/>
                <a:sym typeface="Comic Sans MS"/>
              </a:rPr>
              <a:t> </a:t>
            </a:r>
            <a:r>
              <a:rPr lang="en-GB">
                <a:solidFill>
                  <a:srgbClr val="CC0000"/>
                </a:solidFill>
                <a:latin typeface="Comic Sans MS"/>
                <a:ea typeface="Comic Sans MS"/>
                <a:cs typeface="Comic Sans MS"/>
                <a:sym typeface="Comic Sans MS"/>
              </a:rPr>
              <a:t>natural</a:t>
            </a:r>
            <a:r>
              <a:rPr lang="en-GB">
                <a:solidFill>
                  <a:srgbClr val="4A86E8"/>
                </a:solidFill>
                <a:latin typeface="Comic Sans MS"/>
                <a:ea typeface="Comic Sans MS"/>
                <a:cs typeface="Comic Sans MS"/>
                <a:sym typeface="Comic Sans MS"/>
              </a:rPr>
              <a:t> </a:t>
            </a:r>
            <a:r>
              <a:rPr lang="en-GB">
                <a:solidFill>
                  <a:srgbClr val="CC0000"/>
                </a:solidFill>
                <a:latin typeface="Comic Sans MS"/>
                <a:ea typeface="Comic Sans MS"/>
                <a:cs typeface="Comic Sans MS"/>
                <a:sym typeface="Comic Sans MS"/>
              </a:rPr>
              <a:t>gas </a:t>
            </a:r>
            <a:r>
              <a:rPr lang="en-GB">
                <a:solidFill>
                  <a:schemeClr val="dk1"/>
                </a:solidFill>
                <a:latin typeface="Comic Sans MS"/>
                <a:ea typeface="Comic Sans MS"/>
                <a:cs typeface="Comic Sans MS"/>
                <a:sym typeface="Comic Sans MS"/>
              </a:rPr>
              <a:t>are fossil fuels.</a:t>
            </a:r>
            <a:endParaRPr>
              <a:solidFill>
                <a:schemeClr val="dk1"/>
              </a:solidFill>
            </a:endParaRPr>
          </a:p>
        </p:txBody>
      </p:sp>
      <p:sp>
        <p:nvSpPr>
          <p:cNvPr id="312" name="Google Shape;312;p39"/>
          <p:cNvSpPr/>
          <p:nvPr/>
        </p:nvSpPr>
        <p:spPr>
          <a:xfrm>
            <a:off x="148501" y="118151"/>
            <a:ext cx="4920235" cy="70961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Energy from fossil fuels</a:t>
            </a:r>
          </a:p>
        </p:txBody>
      </p:sp>
      <p:sp>
        <p:nvSpPr>
          <p:cNvPr id="313" name="Google Shape;313;p39"/>
          <p:cNvSpPr txBox="1"/>
          <p:nvPr/>
        </p:nvSpPr>
        <p:spPr>
          <a:xfrm>
            <a:off x="148500" y="1012500"/>
            <a:ext cx="8289000" cy="10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rgbClr val="444444"/>
                </a:solidFill>
                <a:latin typeface="Comic Sans MS"/>
                <a:ea typeface="Comic Sans MS"/>
                <a:cs typeface="Comic Sans MS"/>
                <a:sym typeface="Comic Sans MS"/>
              </a:rPr>
              <a:t>Fossil fuels were formed from dead plants and animals over millions of years. They were buried by sediments and… millions of year of pressure &amp; heat turned them into </a:t>
            </a:r>
            <a:r>
              <a:rPr lang="en-GB" sz="1800">
                <a:solidFill>
                  <a:srgbClr val="CC0000"/>
                </a:solidFill>
                <a:latin typeface="Comic Sans MS"/>
                <a:ea typeface="Comic Sans MS"/>
                <a:cs typeface="Comic Sans MS"/>
                <a:sym typeface="Comic Sans MS"/>
              </a:rPr>
              <a:t>coal, oil </a:t>
            </a:r>
            <a:r>
              <a:rPr lang="en-GB" sz="1800">
                <a:solidFill>
                  <a:srgbClr val="444444"/>
                </a:solidFill>
                <a:latin typeface="Comic Sans MS"/>
                <a:ea typeface="Comic Sans MS"/>
                <a:cs typeface="Comic Sans MS"/>
                <a:sym typeface="Comic Sans MS"/>
              </a:rPr>
              <a:t>and </a:t>
            </a:r>
            <a:r>
              <a:rPr lang="en-GB" sz="1800">
                <a:solidFill>
                  <a:srgbClr val="CC0000"/>
                </a:solidFill>
                <a:latin typeface="Comic Sans MS"/>
                <a:ea typeface="Comic Sans MS"/>
                <a:cs typeface="Comic Sans MS"/>
                <a:sym typeface="Comic Sans MS"/>
              </a:rPr>
              <a:t>natural gas</a:t>
            </a:r>
            <a:r>
              <a:rPr lang="en-GB" sz="1800">
                <a:solidFill>
                  <a:srgbClr val="444444"/>
                </a:solidFill>
                <a:latin typeface="Comic Sans MS"/>
                <a:ea typeface="Comic Sans MS"/>
                <a:cs typeface="Comic Sans MS"/>
                <a:sym typeface="Comic Sans MS"/>
              </a:rPr>
              <a:t>.</a:t>
            </a:r>
            <a:endParaRPr sz="1800">
              <a:solidFill>
                <a:srgbClr val="444444"/>
              </a:solidFill>
              <a:latin typeface="Comic Sans MS"/>
              <a:ea typeface="Comic Sans MS"/>
              <a:cs typeface="Comic Sans MS"/>
              <a:sym typeface="Comic Sans MS"/>
            </a:endParaRPr>
          </a:p>
          <a:p>
            <a:pPr indent="0" lvl="0" marL="0" rtl="0" algn="l">
              <a:lnSpc>
                <a:spcPct val="115000"/>
              </a:lnSpc>
              <a:spcBef>
                <a:spcPts val="0"/>
              </a:spcBef>
              <a:spcAft>
                <a:spcPts val="1600"/>
              </a:spcAft>
              <a:buNone/>
            </a:pPr>
            <a:r>
              <a:t/>
            </a:r>
            <a:endParaRPr sz="1800">
              <a:solidFill>
                <a:schemeClr val="dk2"/>
              </a:solidFill>
            </a:endParaRPr>
          </a:p>
        </p:txBody>
      </p:sp>
      <p:pic>
        <p:nvPicPr>
          <p:cNvPr descr="Imagen relacionada" id="314" name="Google Shape;314;p39"/>
          <p:cNvPicPr preferRelativeResize="0"/>
          <p:nvPr/>
        </p:nvPicPr>
        <p:blipFill rotWithShape="1">
          <a:blip r:embed="rId3">
            <a:alphaModFix/>
          </a:blip>
          <a:srcRect b="54066" l="1862" r="4530" t="7874"/>
          <a:stretch/>
        </p:blipFill>
        <p:spPr>
          <a:xfrm>
            <a:off x="508500" y="2470500"/>
            <a:ext cx="8127000" cy="2673000"/>
          </a:xfrm>
          <a:prstGeom prst="rect">
            <a:avLst/>
          </a:prstGeom>
          <a:noFill/>
          <a:ln>
            <a:noFill/>
          </a:ln>
        </p:spPr>
      </p:pic>
      <p:sp>
        <p:nvSpPr>
          <p:cNvPr id="315" name="Google Shape;315;p39"/>
          <p:cNvSpPr txBox="1"/>
          <p:nvPr/>
        </p:nvSpPr>
        <p:spPr>
          <a:xfrm>
            <a:off x="3237000" y="2075400"/>
            <a:ext cx="3348000" cy="20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How coal was formed</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Imagen relacionada" id="320" name="Google Shape;320;p40"/>
          <p:cNvPicPr preferRelativeResize="0"/>
          <p:nvPr/>
        </p:nvPicPr>
        <p:blipFill rotWithShape="1">
          <a:blip r:embed="rId3">
            <a:alphaModFix/>
          </a:blip>
          <a:srcRect b="2791" l="0" r="0" t="52758"/>
          <a:stretch/>
        </p:blipFill>
        <p:spPr>
          <a:xfrm>
            <a:off x="76200" y="60000"/>
            <a:ext cx="8991600" cy="3652500"/>
          </a:xfrm>
          <a:prstGeom prst="rect">
            <a:avLst/>
          </a:prstGeom>
          <a:noFill/>
          <a:ln>
            <a:noFill/>
          </a:ln>
        </p:spPr>
      </p:pic>
      <p:sp>
        <p:nvSpPr>
          <p:cNvPr id="321" name="Google Shape;321;p40"/>
          <p:cNvSpPr txBox="1"/>
          <p:nvPr>
            <p:ph idx="1" type="body"/>
          </p:nvPr>
        </p:nvSpPr>
        <p:spPr>
          <a:xfrm>
            <a:off x="244200" y="3825475"/>
            <a:ext cx="8520600" cy="1142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a:solidFill>
                  <a:srgbClr val="CC0000"/>
                </a:solidFill>
                <a:latin typeface="Comic Sans MS"/>
                <a:ea typeface="Comic Sans MS"/>
                <a:cs typeface="Comic Sans MS"/>
                <a:sym typeface="Comic Sans MS"/>
              </a:rPr>
              <a:t>    </a:t>
            </a:r>
            <a:r>
              <a:rPr lang="en-GB">
                <a:solidFill>
                  <a:srgbClr val="CC0000"/>
                </a:solidFill>
                <a:latin typeface="Comic Sans MS"/>
                <a:ea typeface="Comic Sans MS"/>
                <a:cs typeface="Comic Sans MS"/>
                <a:sym typeface="Comic Sans MS"/>
              </a:rPr>
              <a:t>Coal</a:t>
            </a:r>
            <a:r>
              <a:rPr lang="en-GB">
                <a:solidFill>
                  <a:srgbClr val="444444"/>
                </a:solidFill>
                <a:latin typeface="Comic Sans MS"/>
                <a:ea typeface="Comic Sans MS"/>
                <a:cs typeface="Comic Sans MS"/>
                <a:sym typeface="Comic Sans MS"/>
              </a:rPr>
              <a:t> comes from dead trees and </a:t>
            </a:r>
            <a:r>
              <a:rPr lang="en-GB">
                <a:solidFill>
                  <a:srgbClr val="CC0000"/>
                </a:solidFill>
                <a:latin typeface="Comic Sans MS"/>
                <a:ea typeface="Comic Sans MS"/>
                <a:cs typeface="Comic Sans MS"/>
                <a:sym typeface="Comic Sans MS"/>
              </a:rPr>
              <a:t>oil</a:t>
            </a:r>
            <a:r>
              <a:rPr lang="en-GB">
                <a:solidFill>
                  <a:srgbClr val="444444"/>
                </a:solidFill>
                <a:latin typeface="Comic Sans MS"/>
                <a:ea typeface="Comic Sans MS"/>
                <a:cs typeface="Comic Sans MS"/>
                <a:sym typeface="Comic Sans MS"/>
              </a:rPr>
              <a:t> and </a:t>
            </a:r>
            <a:r>
              <a:rPr lang="en-GB">
                <a:solidFill>
                  <a:srgbClr val="CC0000"/>
                </a:solidFill>
                <a:latin typeface="Comic Sans MS"/>
                <a:ea typeface="Comic Sans MS"/>
                <a:cs typeface="Comic Sans MS"/>
                <a:sym typeface="Comic Sans MS"/>
              </a:rPr>
              <a:t>gas</a:t>
            </a:r>
            <a:r>
              <a:rPr lang="en-GB">
                <a:solidFill>
                  <a:srgbClr val="444444"/>
                </a:solidFill>
                <a:latin typeface="Comic Sans MS"/>
                <a:ea typeface="Comic Sans MS"/>
                <a:cs typeface="Comic Sans MS"/>
                <a:sym typeface="Comic Sans MS"/>
              </a:rPr>
              <a:t> from dead plants &amp; animals. </a:t>
            </a:r>
            <a:endParaRPr>
              <a:solidFill>
                <a:srgbClr val="444444"/>
              </a:solidFill>
              <a:latin typeface="Comic Sans MS"/>
              <a:ea typeface="Comic Sans MS"/>
              <a:cs typeface="Comic Sans MS"/>
              <a:sym typeface="Comic Sans MS"/>
            </a:endParaRPr>
          </a:p>
          <a:p>
            <a:pPr indent="0" lvl="0" marL="0" rtl="0" algn="just">
              <a:lnSpc>
                <a:spcPct val="100000"/>
              </a:lnSpc>
              <a:spcBef>
                <a:spcPts val="0"/>
              </a:spcBef>
              <a:spcAft>
                <a:spcPts val="0"/>
              </a:spcAft>
              <a:buNone/>
            </a:pPr>
            <a:r>
              <a:t/>
            </a:r>
            <a:endParaRPr>
              <a:solidFill>
                <a:srgbClr val="444444"/>
              </a:solidFill>
              <a:latin typeface="Comic Sans MS"/>
              <a:ea typeface="Comic Sans MS"/>
              <a:cs typeface="Comic Sans MS"/>
              <a:sym typeface="Comic Sans MS"/>
            </a:endParaRPr>
          </a:p>
          <a:p>
            <a:pPr indent="0" lvl="0" marL="0" rtl="0" algn="just">
              <a:lnSpc>
                <a:spcPct val="100000"/>
              </a:lnSpc>
              <a:spcBef>
                <a:spcPts val="0"/>
              </a:spcBef>
              <a:spcAft>
                <a:spcPts val="0"/>
              </a:spcAft>
              <a:buNone/>
            </a:pPr>
            <a:r>
              <a:rPr lang="en-GB">
                <a:solidFill>
                  <a:srgbClr val="444444"/>
                </a:solidFill>
                <a:latin typeface="Comic Sans MS"/>
                <a:ea typeface="Comic Sans MS"/>
                <a:cs typeface="Comic Sans MS"/>
                <a:sym typeface="Comic Sans MS"/>
              </a:rPr>
              <a:t>When we burn fossil fuels, we’re actually using the SUN’S energy that has been stored as chemical energy underground for millions of years!!!</a:t>
            </a:r>
            <a:endParaRPr>
              <a:solidFill>
                <a:srgbClr val="444444"/>
              </a:solidFill>
              <a:latin typeface="Comic Sans MS"/>
              <a:ea typeface="Comic Sans MS"/>
              <a:cs typeface="Comic Sans MS"/>
              <a:sym typeface="Comic Sans MS"/>
            </a:endParaRPr>
          </a:p>
          <a:p>
            <a:pPr indent="0" lvl="0" marL="0" rtl="0" algn="just">
              <a:lnSpc>
                <a:spcPct val="100000"/>
              </a:lnSpc>
              <a:spcBef>
                <a:spcPts val="0"/>
              </a:spcBef>
              <a:spcAft>
                <a:spcPts val="0"/>
              </a:spcAft>
              <a:buNone/>
            </a:pPr>
            <a:r>
              <a:t/>
            </a:r>
            <a:endParaRPr sz="1050">
              <a:solidFill>
                <a:srgbClr val="444444"/>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p:nvPr/>
        </p:nvSpPr>
        <p:spPr>
          <a:xfrm>
            <a:off x="148500" y="118150"/>
            <a:ext cx="1107000" cy="5598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Coal</a:t>
            </a:r>
          </a:p>
        </p:txBody>
      </p:sp>
      <p:sp>
        <p:nvSpPr>
          <p:cNvPr id="327" name="Google Shape;327;p41"/>
          <p:cNvSpPr txBox="1"/>
          <p:nvPr>
            <p:ph idx="1" type="body"/>
          </p:nvPr>
        </p:nvSpPr>
        <p:spPr>
          <a:xfrm>
            <a:off x="1530475" y="294825"/>
            <a:ext cx="74649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Comic Sans MS"/>
                <a:ea typeface="Comic Sans MS"/>
                <a:cs typeface="Comic Sans MS"/>
                <a:sym typeface="Comic Sans MS"/>
              </a:rPr>
              <a:t>We use </a:t>
            </a:r>
            <a:r>
              <a:rPr lang="en-GB" sz="2400">
                <a:solidFill>
                  <a:srgbClr val="CC0000"/>
                </a:solidFill>
                <a:latin typeface="Comic Sans MS"/>
                <a:ea typeface="Comic Sans MS"/>
                <a:cs typeface="Comic Sans MS"/>
                <a:sym typeface="Comic Sans MS"/>
              </a:rPr>
              <a:t>coal</a:t>
            </a:r>
            <a:r>
              <a:rPr lang="en-GB">
                <a:latin typeface="Comic Sans MS"/>
                <a:ea typeface="Comic Sans MS"/>
                <a:cs typeface="Comic Sans MS"/>
                <a:sym typeface="Comic Sans MS"/>
              </a:rPr>
              <a:t> to generate electricity in </a:t>
            </a:r>
            <a:r>
              <a:rPr lang="en-GB" sz="2400">
                <a:solidFill>
                  <a:srgbClr val="4A86E8"/>
                </a:solidFill>
                <a:latin typeface="Comic Sans MS"/>
                <a:ea typeface="Comic Sans MS"/>
                <a:cs typeface="Comic Sans MS"/>
                <a:sym typeface="Comic Sans MS"/>
              </a:rPr>
              <a:t>thermal power plants</a:t>
            </a:r>
            <a:r>
              <a:rPr lang="en-GB">
                <a:latin typeface="Comic Sans MS"/>
                <a:ea typeface="Comic Sans MS"/>
                <a:cs typeface="Comic Sans MS"/>
                <a:sym typeface="Comic Sans MS"/>
              </a:rPr>
              <a:t> </a:t>
            </a:r>
            <a:endParaRPr/>
          </a:p>
        </p:txBody>
      </p:sp>
      <p:pic>
        <p:nvPicPr>
          <p:cNvPr id="328" name="Google Shape;328;p41"/>
          <p:cNvPicPr preferRelativeResize="0"/>
          <p:nvPr/>
        </p:nvPicPr>
        <p:blipFill>
          <a:blip r:embed="rId3">
            <a:alphaModFix/>
          </a:blip>
          <a:stretch>
            <a:fillRect/>
          </a:stretch>
        </p:blipFill>
        <p:spPr>
          <a:xfrm>
            <a:off x="152400" y="941625"/>
            <a:ext cx="8327073" cy="420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331850" y="483875"/>
            <a:ext cx="3484200" cy="137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2400">
                <a:solidFill>
                  <a:srgbClr val="2BA806"/>
                </a:solidFill>
                <a:latin typeface="Comic Sans MS"/>
                <a:ea typeface="Comic Sans MS"/>
                <a:cs typeface="Comic Sans MS"/>
                <a:sym typeface="Comic Sans MS"/>
              </a:rPr>
              <a:t>A renewable resource</a:t>
            </a:r>
            <a:endParaRPr sz="2400">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is a natural resource </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that can be replaced </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in a </a:t>
            </a:r>
            <a:r>
              <a:rPr b="1" lang="en-GB" sz="1800">
                <a:latin typeface="Comic Sans MS"/>
                <a:ea typeface="Comic Sans MS"/>
                <a:cs typeface="Comic Sans MS"/>
                <a:sym typeface="Comic Sans MS"/>
              </a:rPr>
              <a:t>short period of time</a:t>
            </a:r>
            <a:r>
              <a:rPr lang="en-GB" sz="1800">
                <a:latin typeface="Comic Sans MS"/>
                <a:ea typeface="Comic Sans MS"/>
                <a:cs typeface="Comic Sans MS"/>
                <a:sym typeface="Comic Sans MS"/>
              </a:rPr>
              <a:t>.</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t/>
            </a:r>
            <a:endParaRPr sz="1800">
              <a:solidFill>
                <a:srgbClr val="444444"/>
              </a:solidFill>
              <a:latin typeface="Comic Sans MS"/>
              <a:ea typeface="Comic Sans MS"/>
              <a:cs typeface="Comic Sans MS"/>
              <a:sym typeface="Comic Sans MS"/>
            </a:endParaRPr>
          </a:p>
        </p:txBody>
      </p:sp>
      <p:sp>
        <p:nvSpPr>
          <p:cNvPr id="77" name="Google Shape;77;p15"/>
          <p:cNvSpPr txBox="1"/>
          <p:nvPr/>
        </p:nvSpPr>
        <p:spPr>
          <a:xfrm>
            <a:off x="4627325" y="483875"/>
            <a:ext cx="4277100" cy="137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latin typeface="Comic Sans MS"/>
                <a:ea typeface="Comic Sans MS"/>
                <a:cs typeface="Comic Sans MS"/>
                <a:sym typeface="Comic Sans MS"/>
              </a:rPr>
              <a:t>A </a:t>
            </a:r>
            <a:r>
              <a:rPr b="1" lang="en-GB" sz="2400">
                <a:solidFill>
                  <a:srgbClr val="CC0000"/>
                </a:solidFill>
                <a:latin typeface="Comic Sans MS"/>
                <a:ea typeface="Comic Sans MS"/>
                <a:cs typeface="Comic Sans MS"/>
                <a:sym typeface="Comic Sans MS"/>
              </a:rPr>
              <a:t>non-renewable </a:t>
            </a:r>
            <a:r>
              <a:rPr b="1" lang="en-GB" sz="2400">
                <a:solidFill>
                  <a:srgbClr val="CC0000"/>
                </a:solidFill>
                <a:latin typeface="Comic Sans MS"/>
                <a:ea typeface="Comic Sans MS"/>
                <a:cs typeface="Comic Sans MS"/>
                <a:sym typeface="Comic Sans MS"/>
              </a:rPr>
              <a:t>resource</a:t>
            </a:r>
            <a:endParaRPr b="1" sz="2400">
              <a:solidFill>
                <a:srgbClr val="CC0000"/>
              </a:solidFill>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is a natural resource</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that </a:t>
            </a:r>
            <a:r>
              <a:rPr b="1" lang="en-GB" sz="1800">
                <a:latin typeface="Comic Sans MS"/>
                <a:ea typeface="Comic Sans MS"/>
                <a:cs typeface="Comic Sans MS"/>
                <a:sym typeface="Comic Sans MS"/>
              </a:rPr>
              <a:t>cannot</a:t>
            </a:r>
            <a:r>
              <a:rPr lang="en-GB" sz="1800">
                <a:latin typeface="Comic Sans MS"/>
                <a:ea typeface="Comic Sans MS"/>
                <a:cs typeface="Comic Sans MS"/>
                <a:sym typeface="Comic Sans MS"/>
              </a:rPr>
              <a:t> be replaced </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latin typeface="Comic Sans MS"/>
                <a:ea typeface="Comic Sans MS"/>
                <a:cs typeface="Comic Sans MS"/>
                <a:sym typeface="Comic Sans MS"/>
              </a:rPr>
              <a:t>in a short period of time. </a:t>
            </a:r>
            <a:endParaRPr sz="1800">
              <a:latin typeface="Comic Sans MS"/>
              <a:ea typeface="Comic Sans MS"/>
              <a:cs typeface="Comic Sans MS"/>
              <a:sym typeface="Comic Sans MS"/>
            </a:endParaRPr>
          </a:p>
          <a:p>
            <a:pPr indent="0" lvl="0" marL="0" rtl="0" algn="just">
              <a:lnSpc>
                <a:spcPct val="115000"/>
              </a:lnSpc>
              <a:spcBef>
                <a:spcPts val="0"/>
              </a:spcBef>
              <a:spcAft>
                <a:spcPts val="0"/>
              </a:spcAft>
              <a:buNone/>
            </a:pPr>
            <a:r>
              <a:t/>
            </a:r>
            <a:endParaRPr b="1" sz="1800">
              <a:solidFill>
                <a:srgbClr val="444444"/>
              </a:solidFill>
              <a:latin typeface="Comic Sans MS"/>
              <a:ea typeface="Comic Sans MS"/>
              <a:cs typeface="Comic Sans MS"/>
              <a:sym typeface="Comic Sans MS"/>
            </a:endParaRPr>
          </a:p>
        </p:txBody>
      </p:sp>
      <p:pic>
        <p:nvPicPr>
          <p:cNvPr descr="Imagen relacionada" id="78" name="Google Shape;78;p15"/>
          <p:cNvPicPr preferRelativeResize="0"/>
          <p:nvPr/>
        </p:nvPicPr>
        <p:blipFill rotWithShape="1">
          <a:blip r:embed="rId3">
            <a:alphaModFix/>
          </a:blip>
          <a:srcRect b="11556" l="0" r="0" t="16794"/>
          <a:stretch/>
        </p:blipFill>
        <p:spPr>
          <a:xfrm>
            <a:off x="4737925" y="2140828"/>
            <a:ext cx="3630025" cy="1950675"/>
          </a:xfrm>
          <a:prstGeom prst="rect">
            <a:avLst/>
          </a:prstGeom>
          <a:noFill/>
          <a:ln>
            <a:noFill/>
          </a:ln>
        </p:spPr>
      </p:pic>
      <p:sp>
        <p:nvSpPr>
          <p:cNvPr id="79" name="Google Shape;79;p15"/>
          <p:cNvSpPr txBox="1"/>
          <p:nvPr/>
        </p:nvSpPr>
        <p:spPr>
          <a:xfrm>
            <a:off x="4737925" y="4197500"/>
            <a:ext cx="55557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Comic Sans MS"/>
                <a:ea typeface="Comic Sans MS"/>
                <a:cs typeface="Comic Sans MS"/>
                <a:sym typeface="Comic Sans MS"/>
              </a:rPr>
              <a:t>It can be replaced only</a:t>
            </a:r>
            <a:endParaRPr sz="1800">
              <a:solidFill>
                <a:schemeClr val="dk1"/>
              </a:solidFill>
              <a:latin typeface="Comic Sans MS"/>
              <a:ea typeface="Comic Sans MS"/>
              <a:cs typeface="Comic Sans MS"/>
              <a:sym typeface="Comic Sans MS"/>
            </a:endParaRPr>
          </a:p>
          <a:p>
            <a:pPr indent="0" lvl="0" marL="0" rtl="0" algn="just">
              <a:lnSpc>
                <a:spcPct val="115000"/>
              </a:lnSpc>
              <a:spcBef>
                <a:spcPts val="0"/>
              </a:spcBef>
              <a:spcAft>
                <a:spcPts val="0"/>
              </a:spcAft>
              <a:buNone/>
            </a:pPr>
            <a:r>
              <a:rPr lang="en-GB" sz="1800">
                <a:solidFill>
                  <a:schemeClr val="dk1"/>
                </a:solidFill>
                <a:latin typeface="Comic Sans MS"/>
                <a:ea typeface="Comic Sans MS"/>
                <a:cs typeface="Comic Sans MS"/>
                <a:sym typeface="Comic Sans MS"/>
              </a:rPr>
              <a:t>over </a:t>
            </a:r>
            <a:r>
              <a:rPr b="1" lang="en-GB" sz="1800">
                <a:solidFill>
                  <a:schemeClr val="dk1"/>
                </a:solidFill>
                <a:latin typeface="Comic Sans MS"/>
                <a:ea typeface="Comic Sans MS"/>
                <a:cs typeface="Comic Sans MS"/>
                <a:sym typeface="Comic Sans MS"/>
              </a:rPr>
              <a:t>thousands or millions of years.</a:t>
            </a:r>
            <a:endParaRPr b="1" sz="1800">
              <a:solidFill>
                <a:schemeClr val="dk1"/>
              </a:solidFill>
              <a:latin typeface="Comic Sans MS"/>
              <a:ea typeface="Comic Sans MS"/>
              <a:cs typeface="Comic Sans MS"/>
              <a:sym typeface="Comic Sans MS"/>
            </a:endParaRPr>
          </a:p>
        </p:txBody>
      </p:sp>
      <p:sp>
        <p:nvSpPr>
          <p:cNvPr id="80" name="Google Shape;80;p15"/>
          <p:cNvSpPr txBox="1"/>
          <p:nvPr/>
        </p:nvSpPr>
        <p:spPr>
          <a:xfrm>
            <a:off x="574413" y="4371450"/>
            <a:ext cx="3318300" cy="12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It is unlimited.</a:t>
            </a:r>
            <a:endParaRPr sz="1800">
              <a:latin typeface="Comic Sans MS"/>
              <a:ea typeface="Comic Sans MS"/>
              <a:cs typeface="Comic Sans MS"/>
              <a:sym typeface="Comic Sans MS"/>
            </a:endParaRPr>
          </a:p>
        </p:txBody>
      </p:sp>
      <p:pic>
        <p:nvPicPr>
          <p:cNvPr descr="Imagen relacionada" id="81" name="Google Shape;81;p15"/>
          <p:cNvPicPr preferRelativeResize="0"/>
          <p:nvPr/>
        </p:nvPicPr>
        <p:blipFill rotWithShape="1">
          <a:blip r:embed="rId4">
            <a:alphaModFix/>
          </a:blip>
          <a:srcRect b="10891" l="0" r="0" t="9667"/>
          <a:stretch/>
        </p:blipFill>
        <p:spPr>
          <a:xfrm>
            <a:off x="262700" y="2034826"/>
            <a:ext cx="3630025" cy="2162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p:nvPr/>
        </p:nvSpPr>
        <p:spPr>
          <a:xfrm>
            <a:off x="3734279" y="292375"/>
            <a:ext cx="1168839" cy="5468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Coal</a:t>
            </a:r>
          </a:p>
        </p:txBody>
      </p:sp>
      <p:sp>
        <p:nvSpPr>
          <p:cNvPr id="334" name="Google Shape;334;p42"/>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335" name="Google Shape;335;p42"/>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336" name="Google Shape;336;p42"/>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337" name="Google Shape;337;p42"/>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338" name="Google Shape;338;p42"/>
          <p:cNvSpPr txBox="1"/>
          <p:nvPr/>
        </p:nvSpPr>
        <p:spPr>
          <a:xfrm>
            <a:off x="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is found in many places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can be </a:t>
            </a:r>
            <a:r>
              <a:rPr lang="en-GB">
                <a:latin typeface="Comic Sans MS"/>
                <a:ea typeface="Comic Sans MS"/>
                <a:cs typeface="Comic Sans MS"/>
                <a:sym typeface="Comic Sans MS"/>
              </a:rPr>
              <a:t>easily</a:t>
            </a:r>
            <a:r>
              <a:rPr lang="en-GB">
                <a:latin typeface="Comic Sans MS"/>
                <a:ea typeface="Comic Sans MS"/>
                <a:cs typeface="Comic Sans MS"/>
                <a:sym typeface="Comic Sans MS"/>
              </a:rPr>
              <a:t> transported to the power stations</a:t>
            </a:r>
            <a:endParaRPr>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It is a relatively cheap energy source</a:t>
            </a:r>
            <a:endParaRPr>
              <a:latin typeface="Comic Sans MS"/>
              <a:ea typeface="Comic Sans MS"/>
              <a:cs typeface="Comic Sans MS"/>
              <a:sym typeface="Comic Sans MS"/>
            </a:endParaRPr>
          </a:p>
        </p:txBody>
      </p:sp>
      <p:sp>
        <p:nvSpPr>
          <p:cNvPr id="339" name="Google Shape;339;p42"/>
          <p:cNvSpPr txBox="1"/>
          <p:nvPr/>
        </p:nvSpPr>
        <p:spPr>
          <a:xfrm>
            <a:off x="4279500" y="1903500"/>
            <a:ext cx="46902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Burning coal produces a lot of CO2 emissions which are </a:t>
            </a:r>
            <a:r>
              <a:rPr lang="en-GB">
                <a:latin typeface="Comic Sans MS"/>
                <a:ea typeface="Comic Sans MS"/>
                <a:cs typeface="Comic Sans MS"/>
                <a:sym typeface="Comic Sans MS"/>
              </a:rPr>
              <a:t>harmful</a:t>
            </a:r>
            <a:r>
              <a:rPr lang="en-GB">
                <a:latin typeface="Comic Sans MS"/>
                <a:ea typeface="Comic Sans MS"/>
                <a:cs typeface="Comic Sans MS"/>
                <a:sym typeface="Comic Sans MS"/>
              </a:rPr>
              <a:t> for the environment.</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takes millions of years to </a:t>
            </a:r>
            <a:r>
              <a:rPr lang="en-GB">
                <a:latin typeface="Comic Sans MS"/>
                <a:ea typeface="Comic Sans MS"/>
                <a:cs typeface="Comic Sans MS"/>
                <a:sym typeface="Comic Sans MS"/>
              </a:rPr>
              <a:t>create</a:t>
            </a:r>
            <a:r>
              <a:rPr lang="en-GB">
                <a:latin typeface="Comic Sans MS"/>
                <a:ea typeface="Comic Sans MS"/>
                <a:cs typeface="Comic Sans MS"/>
                <a:sym typeface="Comic Sans MS"/>
              </a:rPr>
              <a:t> coal</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Transporting coal by lorry or train from the mine to the power station causes pollution</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Coal miners can be affected by lung diseases </a:t>
            </a:r>
            <a:endParaRPr>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148500" y="118150"/>
            <a:ext cx="2218573" cy="5598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Crude oil</a:t>
            </a:r>
          </a:p>
        </p:txBody>
      </p:sp>
      <p:sp>
        <p:nvSpPr>
          <p:cNvPr id="345" name="Google Shape;345;p43"/>
          <p:cNvSpPr txBox="1"/>
          <p:nvPr>
            <p:ph idx="1" type="body"/>
          </p:nvPr>
        </p:nvSpPr>
        <p:spPr>
          <a:xfrm>
            <a:off x="567000" y="794325"/>
            <a:ext cx="83070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Comic Sans MS"/>
                <a:ea typeface="Comic Sans MS"/>
                <a:cs typeface="Comic Sans MS"/>
                <a:sym typeface="Comic Sans MS"/>
              </a:rPr>
              <a:t>We use </a:t>
            </a:r>
            <a:r>
              <a:rPr lang="en-GB" sz="2400">
                <a:solidFill>
                  <a:srgbClr val="CC0000"/>
                </a:solidFill>
                <a:latin typeface="Comic Sans MS"/>
                <a:ea typeface="Comic Sans MS"/>
                <a:cs typeface="Comic Sans MS"/>
                <a:sym typeface="Comic Sans MS"/>
              </a:rPr>
              <a:t>crude oil</a:t>
            </a:r>
            <a:r>
              <a:rPr lang="en-GB">
                <a:latin typeface="Comic Sans MS"/>
                <a:ea typeface="Comic Sans MS"/>
                <a:cs typeface="Comic Sans MS"/>
                <a:sym typeface="Comic Sans MS"/>
              </a:rPr>
              <a:t> to generate electricity in </a:t>
            </a:r>
            <a:r>
              <a:rPr lang="en-GB" sz="2400">
                <a:solidFill>
                  <a:srgbClr val="4A86E8"/>
                </a:solidFill>
                <a:latin typeface="Comic Sans MS"/>
                <a:ea typeface="Comic Sans MS"/>
                <a:cs typeface="Comic Sans MS"/>
                <a:sym typeface="Comic Sans MS"/>
              </a:rPr>
              <a:t>thermal power plants</a:t>
            </a:r>
            <a:r>
              <a:rPr lang="en-GB">
                <a:latin typeface="Comic Sans MS"/>
                <a:ea typeface="Comic Sans MS"/>
                <a:cs typeface="Comic Sans MS"/>
                <a:sym typeface="Comic Sans MS"/>
              </a:rPr>
              <a:t> </a:t>
            </a:r>
            <a:endParaRPr/>
          </a:p>
        </p:txBody>
      </p:sp>
      <p:pic>
        <p:nvPicPr>
          <p:cNvPr descr="For more details, click on the names of the various facilities." id="346" name="Google Shape;346;p43" title="For more details, click on the names of the various facilities."/>
          <p:cNvPicPr preferRelativeResize="0"/>
          <p:nvPr/>
        </p:nvPicPr>
        <p:blipFill rotWithShape="1">
          <a:blip r:embed="rId3">
            <a:alphaModFix/>
          </a:blip>
          <a:srcRect b="0" l="0" r="0" t="13837"/>
          <a:stretch/>
        </p:blipFill>
        <p:spPr>
          <a:xfrm>
            <a:off x="0" y="1602483"/>
            <a:ext cx="9144000" cy="34735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nvSpPr>
        <p:spPr>
          <a:xfrm>
            <a:off x="164250" y="1633325"/>
            <a:ext cx="26574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Af</a:t>
            </a:r>
            <a:r>
              <a:rPr lang="en-GB" sz="1800">
                <a:solidFill>
                  <a:schemeClr val="dk1"/>
                </a:solidFill>
                <a:highlight>
                  <a:srgbClr val="FCFCFC"/>
                </a:highlight>
                <a:latin typeface="Comic Sans MS"/>
                <a:ea typeface="Comic Sans MS"/>
                <a:cs typeface="Comic Sans MS"/>
                <a:sym typeface="Comic Sans MS"/>
              </a:rPr>
              <a:t>ter crude oil</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has been extracted from the ground, </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it is generally transported to a refinery, </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where it is heated </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and distilled into </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rPr lang="en-GB" sz="1800">
                <a:solidFill>
                  <a:schemeClr val="dk1"/>
                </a:solidFill>
                <a:highlight>
                  <a:srgbClr val="FCFCFC"/>
                </a:highlight>
                <a:latin typeface="Comic Sans MS"/>
                <a:ea typeface="Comic Sans MS"/>
                <a:cs typeface="Comic Sans MS"/>
                <a:sym typeface="Comic Sans MS"/>
              </a:rPr>
              <a:t>different  products. </a:t>
            </a:r>
            <a:endParaRPr sz="1800">
              <a:solidFill>
                <a:schemeClr val="dk1"/>
              </a:solidFill>
              <a:highlight>
                <a:srgbClr val="FCFCFC"/>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chemeClr val="dk1"/>
              </a:solidFill>
              <a:highlight>
                <a:srgbClr val="FCFCFC"/>
              </a:highlight>
              <a:latin typeface="Comic Sans MS"/>
              <a:ea typeface="Comic Sans MS"/>
              <a:cs typeface="Comic Sans MS"/>
              <a:sym typeface="Comic Sans MS"/>
            </a:endParaRPr>
          </a:p>
        </p:txBody>
      </p:sp>
      <p:sp>
        <p:nvSpPr>
          <p:cNvPr id="352" name="Google Shape;352;p44"/>
          <p:cNvSpPr/>
          <p:nvPr/>
        </p:nvSpPr>
        <p:spPr>
          <a:xfrm>
            <a:off x="472500" y="428650"/>
            <a:ext cx="2218573" cy="5598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Crude oil</a:t>
            </a:r>
          </a:p>
        </p:txBody>
      </p:sp>
      <p:pic>
        <p:nvPicPr>
          <p:cNvPr descr="Imagen relacionada" id="353" name="Google Shape;353;p44"/>
          <p:cNvPicPr preferRelativeResize="0"/>
          <p:nvPr/>
        </p:nvPicPr>
        <p:blipFill rotWithShape="1">
          <a:blip r:embed="rId3">
            <a:alphaModFix/>
          </a:blip>
          <a:srcRect b="8558" l="0" r="0" t="0"/>
          <a:stretch/>
        </p:blipFill>
        <p:spPr>
          <a:xfrm>
            <a:off x="2821650" y="74250"/>
            <a:ext cx="6180269" cy="4995000"/>
          </a:xfrm>
          <a:prstGeom prst="rect">
            <a:avLst/>
          </a:prstGeom>
          <a:noFill/>
          <a:ln>
            <a:noFill/>
          </a:ln>
        </p:spPr>
      </p:pic>
      <p:sp>
        <p:nvSpPr>
          <p:cNvPr id="354" name="Google Shape;354;p44"/>
          <p:cNvSpPr txBox="1"/>
          <p:nvPr/>
        </p:nvSpPr>
        <p:spPr>
          <a:xfrm>
            <a:off x="245250" y="1161125"/>
            <a:ext cx="17145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Other uses:</a:t>
            </a:r>
            <a:endParaRPr sz="1800">
              <a:latin typeface="Comic Sans MS"/>
              <a:ea typeface="Comic Sans MS"/>
              <a:cs typeface="Comic Sans MS"/>
              <a:sym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nvSpPr>
        <p:spPr>
          <a:xfrm>
            <a:off x="0" y="246900"/>
            <a:ext cx="21870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omic Sans MS"/>
                <a:ea typeface="Comic Sans MS"/>
                <a:cs typeface="Comic Sans MS"/>
                <a:sym typeface="Comic Sans MS"/>
              </a:rPr>
              <a:t>Cómo funciona </a:t>
            </a:r>
            <a:endParaRPr sz="2400">
              <a:latin typeface="Comic Sans MS"/>
              <a:ea typeface="Comic Sans MS"/>
              <a:cs typeface="Comic Sans MS"/>
              <a:sym typeface="Comic Sans MS"/>
            </a:endParaRPr>
          </a:p>
          <a:p>
            <a:pPr indent="0" lvl="0" marL="0" rtl="0" algn="l">
              <a:spcBef>
                <a:spcPts val="0"/>
              </a:spcBef>
              <a:spcAft>
                <a:spcPts val="0"/>
              </a:spcAft>
              <a:buNone/>
            </a:pPr>
            <a:r>
              <a:rPr lang="en-GB" sz="2400">
                <a:latin typeface="Comic Sans MS"/>
                <a:ea typeface="Comic Sans MS"/>
                <a:cs typeface="Comic Sans MS"/>
                <a:sym typeface="Comic Sans MS"/>
              </a:rPr>
              <a:t>una refinería</a:t>
            </a:r>
            <a:endParaRPr sz="2400">
              <a:latin typeface="Comic Sans MS"/>
              <a:ea typeface="Comic Sans MS"/>
              <a:cs typeface="Comic Sans MS"/>
              <a:sym typeface="Comic Sans MS"/>
            </a:endParaRPr>
          </a:p>
        </p:txBody>
      </p:sp>
      <p:pic>
        <p:nvPicPr>
          <p:cNvPr descr="Conocé, paso a paso, cómo se elabora la nafta, los lubricantes y otros productos que se extraen del petróleo." id="360" name="Google Shape;360;p45" title="¿Cómo funciona una refinería?">
            <a:hlinkClick r:id="rId3"/>
          </p:cNvPr>
          <p:cNvPicPr preferRelativeResize="0"/>
          <p:nvPr/>
        </p:nvPicPr>
        <p:blipFill>
          <a:blip r:embed="rId4">
            <a:alphaModFix/>
          </a:blip>
          <a:stretch>
            <a:fillRect/>
          </a:stretch>
        </p:blipFill>
        <p:spPr>
          <a:xfrm>
            <a:off x="2014675" y="-270000"/>
            <a:ext cx="7218000" cy="541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nvSpPr>
        <p:spPr>
          <a:xfrm rot="-300">
            <a:off x="9" y="395468"/>
            <a:ext cx="34425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omic Sans MS"/>
                <a:ea typeface="Comic Sans MS"/>
                <a:cs typeface="Comic Sans MS"/>
                <a:sym typeface="Comic Sans MS"/>
              </a:rPr>
              <a:t>Plastics are </a:t>
            </a:r>
            <a:endParaRPr sz="2400">
              <a:latin typeface="Comic Sans MS"/>
              <a:ea typeface="Comic Sans MS"/>
              <a:cs typeface="Comic Sans MS"/>
              <a:sym typeface="Comic Sans MS"/>
            </a:endParaRPr>
          </a:p>
          <a:p>
            <a:pPr indent="0" lvl="0" marL="0" rtl="0" algn="l">
              <a:spcBef>
                <a:spcPts val="0"/>
              </a:spcBef>
              <a:spcAft>
                <a:spcPts val="0"/>
              </a:spcAft>
              <a:buNone/>
            </a:pPr>
            <a:r>
              <a:rPr lang="en-GB" sz="2400">
                <a:latin typeface="Comic Sans MS"/>
                <a:ea typeface="Comic Sans MS"/>
                <a:cs typeface="Comic Sans MS"/>
                <a:sym typeface="Comic Sans MS"/>
              </a:rPr>
              <a:t>made of...</a:t>
            </a:r>
            <a:endParaRPr sz="2400">
              <a:latin typeface="Comic Sans MS"/>
              <a:ea typeface="Comic Sans MS"/>
              <a:cs typeface="Comic Sans MS"/>
              <a:sym typeface="Comic Sans MS"/>
            </a:endParaRPr>
          </a:p>
        </p:txBody>
      </p:sp>
      <p:pic>
        <p:nvPicPr>
          <p:cNvPr descr="It may surprise students to learn that gutta-percha, shellac, and the horns of animals—all naturally occurring substances—were used as plastic material before the first synthetic plastics were produced. Gutta-percha is derived from the sap of certain trees, and shellac is made from the secretions of a tiny scale insect. Before horn can be used, however, it must be &quot;plasticized,&quot; or softened, by being boiled in water or soaked in an alkaline solution.&#10;The first synthetic plastic was made from the plant material cellulose. In 1869, John Wesley Hyatt, an American printer and inventor, found that cellulose nitrate could be used as an inexpensive substitute for ivory. The mixture could be plasticized with the addition of camphor. Celluloid, as this new material was called, became the only plastic of commercial importance for 30 years. It was used for eyeglass frames, combs, billiard balls, shirt collars, buttons, dentures, and photographic film.&#10;In 1951, two young research chemists for Phillips Petroleum Company in Bartlesville, Okla., made discoveries that revolutionized the plastics world. Today, the plastics they discovered—polypropylene and polyethylene—are used to produce the vast majority of the thousands of plastics products all over the world. (Read more about their discoveries in &quot;Serendipity, Science &amp; Discoveries&quot; in this publication.)&#10;The source for today’s wide variety of plastics? Petroleum.&#10;Petroleum to PlasticsThe technological road from oil field to finished plastic product has numerous fascinating side trips. Here’s the route taken in the petroleum-to-plastics process:&#10;1. Petroleum is drilled and transported to a refinery.&#10;2. Crude oil and natural gas are refined into ethane, propane, hundreds of other petrochemical products and, of course, fuel for your car.&#10;3. Ethane and propane are &quot;cracked&quot; into ethylene and propylene, using high-temperature furnaces.&#10;4. Catalyst is combined with ethylene or propylene in a reactor, resulting in &quot;fluff,&quot; a powdered material (polymer) resembling laundry detergent.&#10;5. Fluff is combined with additives in a continuous blender.&#10;6. Polymer is fed to an extruder where it is melted.&#10;7. Melted plastic is cooled then fed to a pelletizer that cuts the product into small pellets.&#10;8. Pellets are shipped to customers.&#10;&#10;Do you know how plastic is made? from rock oil to plastic 從石油到塑料 Del aceite al plástico,for more information about china world news visit site at http://youtube.com/user/penglaichina as well as business website at http://penglaichina.com" id="366" name="Google Shape;366;p46" title="Do you know how plastic is made? from rock oil to plastic 從石油而来塑料就是這樣煉成的 Del aceite al plástico">
            <a:hlinkClick r:id="rId3"/>
          </p:cNvPr>
          <p:cNvPicPr preferRelativeResize="0"/>
          <p:nvPr/>
        </p:nvPicPr>
        <p:blipFill>
          <a:blip r:embed="rId4">
            <a:alphaModFix/>
          </a:blip>
          <a:stretch>
            <a:fillRect/>
          </a:stretch>
        </p:blipFill>
        <p:spPr>
          <a:xfrm>
            <a:off x="1957500" y="0"/>
            <a:ext cx="6750600" cy="5062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nvSpPr>
        <p:spPr>
          <a:xfrm>
            <a:off x="229500" y="405000"/>
            <a:ext cx="1404000" cy="4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444444"/>
                </a:solidFill>
                <a:latin typeface="Comic Sans MS"/>
                <a:ea typeface="Comic Sans MS"/>
                <a:cs typeface="Comic Sans MS"/>
                <a:sym typeface="Comic Sans MS"/>
              </a:rPr>
              <a:t>¿De dónde viene el petróleo?</a:t>
            </a:r>
            <a:endParaRPr sz="1800">
              <a:solidFill>
                <a:srgbClr val="444444"/>
              </a:solidFill>
              <a:latin typeface="Comic Sans MS"/>
              <a:ea typeface="Comic Sans MS"/>
              <a:cs typeface="Comic Sans MS"/>
              <a:sym typeface="Comic Sans MS"/>
            </a:endParaRPr>
          </a:p>
        </p:txBody>
      </p:sp>
      <p:pic>
        <p:nvPicPr>
          <p:cNvPr descr="A pesar de que entre el 40 y 50% de las exportaciones de Colombia vienen del petróleo, hay algunas personas que piensan que es mejor no hacer más exploración ni explotación, basados en argumentos falsos y engañosos, o simplemente como consecuencia de desinformación. Este es un ilustrativo video para que todos entendamos de donde viene, para qué sirve y en general de qué se trata el tema del petróleo." id="372" name="Google Shape;372;p47" title="¿De donde viene el petróleo?">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nvSpPr>
        <p:spPr>
          <a:xfrm>
            <a:off x="229500" y="405000"/>
            <a:ext cx="1525500" cy="4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444444"/>
                </a:solidFill>
                <a:latin typeface="Comic Sans MS"/>
                <a:ea typeface="Comic Sans MS"/>
                <a:cs typeface="Comic Sans MS"/>
                <a:sym typeface="Comic Sans MS"/>
              </a:rPr>
              <a:t>How do we get oil from the ground?</a:t>
            </a:r>
            <a:endParaRPr sz="1800">
              <a:solidFill>
                <a:srgbClr val="444444"/>
              </a:solidFill>
              <a:latin typeface="Comic Sans MS"/>
              <a:ea typeface="Comic Sans MS"/>
              <a:cs typeface="Comic Sans MS"/>
              <a:sym typeface="Comic Sans MS"/>
            </a:endParaRPr>
          </a:p>
        </p:txBody>
      </p:sp>
      <p:pic>
        <p:nvPicPr>
          <p:cNvPr descr="How do we get oil from the ground? Let's make sense of it with science.&#10;&#10;Making Science Make Sense® is Bayer’s national, presidential award-winning STEM education initiative. This company-wide program seeks to advance science literacy across the United States through hands-on, inquiry-based learning, employee volunteerism, community partnerships and public education.&#10;&#10;MakingScienceMakeSense.com" id="378" name="Google Shape;378;p48" title="How Do We Get Oil From The Ground?">
            <a:hlinkClick r:id="rId3"/>
          </p:cNvPr>
          <p:cNvPicPr preferRelativeResize="0"/>
          <p:nvPr/>
        </p:nvPicPr>
        <p:blipFill>
          <a:blip r:embed="rId4">
            <a:alphaModFix/>
          </a:blip>
          <a:stretch>
            <a:fillRect/>
          </a:stretch>
        </p:blipFill>
        <p:spPr>
          <a:xfrm>
            <a:off x="2052000" y="-60750"/>
            <a:ext cx="6939000" cy="5204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p:nvPr/>
        </p:nvSpPr>
        <p:spPr>
          <a:xfrm>
            <a:off x="3315777" y="363400"/>
            <a:ext cx="1871221" cy="473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Crude oil</a:t>
            </a:r>
          </a:p>
        </p:txBody>
      </p:sp>
      <p:sp>
        <p:nvSpPr>
          <p:cNvPr id="384" name="Google Shape;384;p49"/>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385" name="Google Shape;385;p49"/>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386" name="Google Shape;386;p49"/>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387" name="Google Shape;387;p49"/>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388" name="Google Shape;388;p49"/>
          <p:cNvSpPr txBox="1"/>
          <p:nvPr/>
        </p:nvSpPr>
        <p:spPr>
          <a:xfrm>
            <a:off x="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is found in many places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can be easily transported in pipes and by using tankers (ships)</a:t>
            </a:r>
            <a:endParaRPr>
              <a:latin typeface="Comic Sans MS"/>
              <a:ea typeface="Comic Sans MS"/>
              <a:cs typeface="Comic Sans MS"/>
              <a:sym typeface="Comic Sans MS"/>
            </a:endParaRPr>
          </a:p>
        </p:txBody>
      </p:sp>
      <p:sp>
        <p:nvSpPr>
          <p:cNvPr id="389" name="Google Shape;389;p49"/>
          <p:cNvSpPr txBox="1"/>
          <p:nvPr/>
        </p:nvSpPr>
        <p:spPr>
          <a:xfrm>
            <a:off x="457200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is non-renewable: once we have burnt it, there isn’t any more.</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Burning oil produces CO2 emissions which are harmful for the environment.</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If there is an accident like an oil spill it causes a lot of damage to the living things and the environment.</a:t>
            </a:r>
            <a:endParaRPr>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0"/>
          <p:cNvSpPr/>
          <p:nvPr/>
        </p:nvSpPr>
        <p:spPr>
          <a:xfrm>
            <a:off x="148500" y="118150"/>
            <a:ext cx="2856941" cy="7005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Natural gas</a:t>
            </a:r>
          </a:p>
        </p:txBody>
      </p:sp>
      <p:sp>
        <p:nvSpPr>
          <p:cNvPr id="395" name="Google Shape;395;p50"/>
          <p:cNvSpPr txBox="1"/>
          <p:nvPr>
            <p:ph idx="1" type="body"/>
          </p:nvPr>
        </p:nvSpPr>
        <p:spPr>
          <a:xfrm>
            <a:off x="3379800" y="221213"/>
            <a:ext cx="84324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CC0000"/>
                </a:solidFill>
                <a:latin typeface="Comic Sans MS"/>
                <a:ea typeface="Comic Sans MS"/>
                <a:cs typeface="Comic Sans MS"/>
                <a:sym typeface="Comic Sans MS"/>
              </a:rPr>
              <a:t>natural gas</a:t>
            </a:r>
            <a:r>
              <a:rPr lang="en-GB">
                <a:latin typeface="Comic Sans MS"/>
                <a:ea typeface="Comic Sans MS"/>
                <a:cs typeface="Comic Sans MS"/>
                <a:sym typeface="Comic Sans MS"/>
              </a:rPr>
              <a:t> to generate electricity </a:t>
            </a:r>
            <a:endParaRPr>
              <a:latin typeface="Comic Sans MS"/>
              <a:ea typeface="Comic Sans MS"/>
              <a:cs typeface="Comic Sans MS"/>
              <a:sym typeface="Comic Sans MS"/>
            </a:endParaRPr>
          </a:p>
          <a:p>
            <a:pPr indent="0" lvl="0" marL="0" rtl="0" algn="l">
              <a:spcBef>
                <a:spcPts val="0"/>
              </a:spcBef>
              <a:spcAft>
                <a:spcPts val="0"/>
              </a:spcAft>
              <a:buNone/>
            </a:pPr>
            <a:r>
              <a:rPr lang="en-GB">
                <a:latin typeface="Comic Sans MS"/>
                <a:ea typeface="Comic Sans MS"/>
                <a:cs typeface="Comic Sans MS"/>
                <a:sym typeface="Comic Sans MS"/>
              </a:rPr>
              <a:t>in </a:t>
            </a:r>
            <a:r>
              <a:rPr lang="en-GB" sz="2400">
                <a:solidFill>
                  <a:srgbClr val="4A86E8"/>
                </a:solidFill>
                <a:latin typeface="Comic Sans MS"/>
                <a:ea typeface="Comic Sans MS"/>
                <a:cs typeface="Comic Sans MS"/>
                <a:sym typeface="Comic Sans MS"/>
              </a:rPr>
              <a:t>thermal power plants</a:t>
            </a:r>
            <a:r>
              <a:rPr lang="en-GB">
                <a:latin typeface="Comic Sans MS"/>
                <a:ea typeface="Comic Sans MS"/>
                <a:cs typeface="Comic Sans MS"/>
                <a:sym typeface="Comic Sans MS"/>
              </a:rPr>
              <a:t> </a:t>
            </a:r>
            <a:endParaRPr/>
          </a:p>
        </p:txBody>
      </p:sp>
      <p:pic>
        <p:nvPicPr>
          <p:cNvPr descr="Imagen relacionada" id="396" name="Google Shape;396;p50"/>
          <p:cNvPicPr preferRelativeResize="0"/>
          <p:nvPr/>
        </p:nvPicPr>
        <p:blipFill>
          <a:blip r:embed="rId3">
            <a:alphaModFix/>
          </a:blip>
          <a:stretch>
            <a:fillRect/>
          </a:stretch>
        </p:blipFill>
        <p:spPr>
          <a:xfrm>
            <a:off x="0" y="1086475"/>
            <a:ext cx="6701026" cy="2734025"/>
          </a:xfrm>
          <a:prstGeom prst="rect">
            <a:avLst/>
          </a:prstGeom>
          <a:noFill/>
          <a:ln>
            <a:noFill/>
          </a:ln>
        </p:spPr>
      </p:pic>
      <p:sp>
        <p:nvSpPr>
          <p:cNvPr id="397" name="Google Shape;397;p50"/>
          <p:cNvSpPr txBox="1"/>
          <p:nvPr/>
        </p:nvSpPr>
        <p:spPr>
          <a:xfrm>
            <a:off x="506450" y="3685500"/>
            <a:ext cx="5440500" cy="4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latin typeface="Comic Sans MS"/>
                <a:ea typeface="Comic Sans MS"/>
                <a:cs typeface="Comic Sans MS"/>
                <a:sym typeface="Comic Sans MS"/>
              </a:rPr>
              <a:t>We also use </a:t>
            </a:r>
            <a:r>
              <a:rPr lang="en-GB" sz="2400">
                <a:solidFill>
                  <a:srgbClr val="CC0000"/>
                </a:solidFill>
                <a:latin typeface="Comic Sans MS"/>
                <a:ea typeface="Comic Sans MS"/>
                <a:cs typeface="Comic Sans MS"/>
                <a:sym typeface="Comic Sans MS"/>
              </a:rPr>
              <a:t>natural gas</a:t>
            </a:r>
            <a:r>
              <a:rPr lang="en-GB" sz="1800">
                <a:solidFill>
                  <a:schemeClr val="dk2"/>
                </a:solidFill>
                <a:latin typeface="Comic Sans MS"/>
                <a:ea typeface="Comic Sans MS"/>
                <a:cs typeface="Comic Sans MS"/>
                <a:sym typeface="Comic Sans MS"/>
              </a:rPr>
              <a:t> for </a:t>
            </a:r>
            <a:endParaRPr sz="1800">
              <a:solidFill>
                <a:schemeClr val="dk2"/>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800">
                <a:solidFill>
                  <a:schemeClr val="dk2"/>
                </a:solidFill>
                <a:latin typeface="Comic Sans MS"/>
                <a:ea typeface="Comic Sans MS"/>
                <a:cs typeface="Comic Sans MS"/>
                <a:sym typeface="Comic Sans MS"/>
              </a:rPr>
              <a:t>heating systems,</a:t>
            </a:r>
            <a:endParaRPr sz="1800">
              <a:solidFill>
                <a:schemeClr val="dk2"/>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800">
                <a:solidFill>
                  <a:schemeClr val="dk2"/>
                </a:solidFill>
                <a:latin typeface="Comic Sans MS"/>
                <a:ea typeface="Comic Sans MS"/>
                <a:cs typeface="Comic Sans MS"/>
                <a:sym typeface="Comic Sans MS"/>
              </a:rPr>
              <a:t>cooking or as a fuel for vehicles.</a:t>
            </a:r>
            <a:endParaRPr sz="1800">
              <a:solidFill>
                <a:schemeClr val="dk2"/>
              </a:solidFill>
            </a:endParaRPr>
          </a:p>
        </p:txBody>
      </p:sp>
      <p:pic>
        <p:nvPicPr>
          <p:cNvPr descr="Imagen relacionada" id="398" name="Google Shape;398;p50"/>
          <p:cNvPicPr preferRelativeResize="0"/>
          <p:nvPr/>
        </p:nvPicPr>
        <p:blipFill rotWithShape="1">
          <a:blip r:embed="rId4">
            <a:alphaModFix/>
          </a:blip>
          <a:srcRect b="32315" l="27644" r="26018" t="9977"/>
          <a:stretch/>
        </p:blipFill>
        <p:spPr>
          <a:xfrm>
            <a:off x="4657911" y="3685500"/>
            <a:ext cx="931089" cy="1248750"/>
          </a:xfrm>
          <a:prstGeom prst="rect">
            <a:avLst/>
          </a:prstGeom>
          <a:noFill/>
          <a:ln>
            <a:noFill/>
          </a:ln>
        </p:spPr>
      </p:pic>
      <p:pic>
        <p:nvPicPr>
          <p:cNvPr descr="Imagen relacionada" id="399" name="Google Shape;399;p50"/>
          <p:cNvPicPr preferRelativeResize="0"/>
          <p:nvPr/>
        </p:nvPicPr>
        <p:blipFill rotWithShape="1">
          <a:blip r:embed="rId5">
            <a:alphaModFix/>
          </a:blip>
          <a:srcRect b="6976" l="16061" r="18299" t="0"/>
          <a:stretch/>
        </p:blipFill>
        <p:spPr>
          <a:xfrm>
            <a:off x="7236000" y="2032650"/>
            <a:ext cx="1798596" cy="2960051"/>
          </a:xfrm>
          <a:prstGeom prst="rect">
            <a:avLst/>
          </a:prstGeom>
          <a:noFill/>
          <a:ln>
            <a:noFill/>
          </a:ln>
        </p:spPr>
      </p:pic>
      <p:pic>
        <p:nvPicPr>
          <p:cNvPr descr="Resultado de imagen de natural gas stove" id="400" name="Google Shape;400;p50"/>
          <p:cNvPicPr preferRelativeResize="0"/>
          <p:nvPr/>
        </p:nvPicPr>
        <p:blipFill rotWithShape="1">
          <a:blip r:embed="rId6">
            <a:alphaModFix/>
          </a:blip>
          <a:srcRect b="6736" l="29802" r="18114" t="5889"/>
          <a:stretch/>
        </p:blipFill>
        <p:spPr>
          <a:xfrm>
            <a:off x="6125925" y="3430703"/>
            <a:ext cx="931101" cy="15619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Discover in video how a combined cycle gas turbine power plant works. In a combined cycle gas turbine power plant, electricity is generated using heat released during the combustion of natural gas." id="405" name="Google Shape;405;p51" title="Journey to the heart of Energy - How a combined cycle gas turbine power plant works">
            <a:hlinkClick r:id="rId3"/>
          </p:cNvPr>
          <p:cNvPicPr preferRelativeResize="0"/>
          <p:nvPr/>
        </p:nvPicPr>
        <p:blipFill>
          <a:blip r:embed="rId4">
            <a:alphaModFix/>
          </a:blip>
          <a:stretch>
            <a:fillRect/>
          </a:stretch>
        </p:blipFill>
        <p:spPr>
          <a:xfrm>
            <a:off x="1143100" y="-117600"/>
            <a:ext cx="7014800" cy="526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Imagen relacionada" id="86" name="Google Shape;86;p16"/>
          <p:cNvPicPr preferRelativeResize="0"/>
          <p:nvPr/>
        </p:nvPicPr>
        <p:blipFill rotWithShape="1">
          <a:blip r:embed="rId3">
            <a:alphaModFix/>
          </a:blip>
          <a:srcRect b="58949" l="9284" r="8842" t="8699"/>
          <a:stretch/>
        </p:blipFill>
        <p:spPr>
          <a:xfrm>
            <a:off x="173250" y="2959825"/>
            <a:ext cx="5611344" cy="1552075"/>
          </a:xfrm>
          <a:prstGeom prst="rect">
            <a:avLst/>
          </a:prstGeom>
          <a:noFill/>
          <a:ln>
            <a:noFill/>
          </a:ln>
        </p:spPr>
      </p:pic>
      <p:pic>
        <p:nvPicPr>
          <p:cNvPr descr="Resultado de imagen de wind energy gif" id="87" name="Google Shape;87;p16"/>
          <p:cNvPicPr preferRelativeResize="0"/>
          <p:nvPr/>
        </p:nvPicPr>
        <p:blipFill>
          <a:blip r:embed="rId4">
            <a:alphaModFix/>
          </a:blip>
          <a:stretch>
            <a:fillRect/>
          </a:stretch>
        </p:blipFill>
        <p:spPr>
          <a:xfrm>
            <a:off x="2323587" y="1058138"/>
            <a:ext cx="1159950" cy="1507224"/>
          </a:xfrm>
          <a:prstGeom prst="rect">
            <a:avLst/>
          </a:prstGeom>
          <a:noFill/>
          <a:ln>
            <a:noFill/>
          </a:ln>
        </p:spPr>
      </p:pic>
      <p:pic>
        <p:nvPicPr>
          <p:cNvPr descr="Imagen relacionada" id="88" name="Google Shape;88;p16"/>
          <p:cNvPicPr preferRelativeResize="0"/>
          <p:nvPr/>
        </p:nvPicPr>
        <p:blipFill rotWithShape="1">
          <a:blip r:embed="rId5">
            <a:alphaModFix/>
          </a:blip>
          <a:srcRect b="7094" l="0" r="8759" t="4440"/>
          <a:stretch/>
        </p:blipFill>
        <p:spPr>
          <a:xfrm>
            <a:off x="470100" y="663675"/>
            <a:ext cx="1714500" cy="1552086"/>
          </a:xfrm>
          <a:prstGeom prst="rect">
            <a:avLst/>
          </a:prstGeom>
          <a:noFill/>
          <a:ln>
            <a:noFill/>
          </a:ln>
        </p:spPr>
      </p:pic>
      <p:sp>
        <p:nvSpPr>
          <p:cNvPr id="89" name="Google Shape;89;p16"/>
          <p:cNvSpPr txBox="1"/>
          <p:nvPr/>
        </p:nvSpPr>
        <p:spPr>
          <a:xfrm>
            <a:off x="173250" y="69075"/>
            <a:ext cx="42447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2BA806"/>
                </a:solidFill>
                <a:latin typeface="Comic Sans MS"/>
                <a:ea typeface="Comic Sans MS"/>
                <a:cs typeface="Comic Sans MS"/>
                <a:sym typeface="Comic Sans MS"/>
              </a:rPr>
              <a:t>Renewable Energy Sources</a:t>
            </a:r>
            <a:endParaRPr b="1" sz="2400">
              <a:solidFill>
                <a:srgbClr val="2BA806"/>
              </a:solidFill>
              <a:latin typeface="Comic Sans MS"/>
              <a:ea typeface="Comic Sans MS"/>
              <a:cs typeface="Comic Sans MS"/>
              <a:sym typeface="Comic Sans MS"/>
            </a:endParaRPr>
          </a:p>
        </p:txBody>
      </p:sp>
      <p:sp>
        <p:nvSpPr>
          <p:cNvPr id="90" name="Google Shape;90;p16"/>
          <p:cNvSpPr txBox="1"/>
          <p:nvPr/>
        </p:nvSpPr>
        <p:spPr>
          <a:xfrm>
            <a:off x="241775" y="781250"/>
            <a:ext cx="11601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Sun</a:t>
            </a:r>
            <a:endParaRPr b="1" sz="1800">
              <a:solidFill>
                <a:srgbClr val="2BA806"/>
              </a:solidFill>
              <a:latin typeface="Comic Sans MS"/>
              <a:ea typeface="Comic Sans MS"/>
              <a:cs typeface="Comic Sans MS"/>
              <a:sym typeface="Comic Sans MS"/>
            </a:endParaRPr>
          </a:p>
        </p:txBody>
      </p:sp>
      <p:sp>
        <p:nvSpPr>
          <p:cNvPr id="91" name="Google Shape;91;p16"/>
          <p:cNvSpPr txBox="1"/>
          <p:nvPr/>
        </p:nvSpPr>
        <p:spPr>
          <a:xfrm>
            <a:off x="2309050" y="663675"/>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Wind</a:t>
            </a:r>
            <a:endParaRPr b="1" sz="1800">
              <a:solidFill>
                <a:srgbClr val="2BA806"/>
              </a:solidFill>
              <a:latin typeface="Comic Sans MS"/>
              <a:ea typeface="Comic Sans MS"/>
              <a:cs typeface="Comic Sans MS"/>
              <a:sym typeface="Comic Sans MS"/>
            </a:endParaRPr>
          </a:p>
        </p:txBody>
      </p:sp>
      <p:sp>
        <p:nvSpPr>
          <p:cNvPr id="92" name="Google Shape;92;p16"/>
          <p:cNvSpPr txBox="1"/>
          <p:nvPr/>
        </p:nvSpPr>
        <p:spPr>
          <a:xfrm>
            <a:off x="4608188" y="677775"/>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Water</a:t>
            </a:r>
            <a:endParaRPr b="1" sz="1800">
              <a:solidFill>
                <a:srgbClr val="2BA806"/>
              </a:solidFill>
              <a:latin typeface="Comic Sans MS"/>
              <a:ea typeface="Comic Sans MS"/>
              <a:cs typeface="Comic Sans MS"/>
              <a:sym typeface="Comic Sans MS"/>
            </a:endParaRPr>
          </a:p>
        </p:txBody>
      </p:sp>
      <p:sp>
        <p:nvSpPr>
          <p:cNvPr id="93" name="Google Shape;93;p16"/>
          <p:cNvSpPr txBox="1"/>
          <p:nvPr/>
        </p:nvSpPr>
        <p:spPr>
          <a:xfrm>
            <a:off x="1209825" y="2792975"/>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Biomass</a:t>
            </a:r>
            <a:endParaRPr b="1" sz="1800">
              <a:solidFill>
                <a:srgbClr val="2BA806"/>
              </a:solidFill>
              <a:latin typeface="Comic Sans MS"/>
              <a:ea typeface="Comic Sans MS"/>
              <a:cs typeface="Comic Sans MS"/>
              <a:sym typeface="Comic Sans MS"/>
            </a:endParaRPr>
          </a:p>
        </p:txBody>
      </p:sp>
      <p:sp>
        <p:nvSpPr>
          <p:cNvPr id="94" name="Google Shape;94;p16"/>
          <p:cNvSpPr txBox="1"/>
          <p:nvPr/>
        </p:nvSpPr>
        <p:spPr>
          <a:xfrm>
            <a:off x="6512913" y="138375"/>
            <a:ext cx="2748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Geothermal Heat</a:t>
            </a:r>
            <a:endParaRPr b="1" sz="1800">
              <a:solidFill>
                <a:srgbClr val="2BA806"/>
              </a:solidFill>
              <a:latin typeface="Comic Sans MS"/>
              <a:ea typeface="Comic Sans MS"/>
              <a:cs typeface="Comic Sans MS"/>
              <a:sym typeface="Comic Sans MS"/>
            </a:endParaRPr>
          </a:p>
        </p:txBody>
      </p:sp>
      <p:sp>
        <p:nvSpPr>
          <p:cNvPr id="95" name="Google Shape;95;p16"/>
          <p:cNvSpPr txBox="1"/>
          <p:nvPr/>
        </p:nvSpPr>
        <p:spPr>
          <a:xfrm>
            <a:off x="7010100" y="3473213"/>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2BA806"/>
                </a:solidFill>
                <a:latin typeface="Comic Sans MS"/>
                <a:ea typeface="Comic Sans MS"/>
                <a:cs typeface="Comic Sans MS"/>
                <a:sym typeface="Comic Sans MS"/>
              </a:rPr>
              <a:t>The Tides</a:t>
            </a:r>
            <a:endParaRPr b="1" sz="1800">
              <a:solidFill>
                <a:srgbClr val="2BA806"/>
              </a:solidFill>
              <a:latin typeface="Comic Sans MS"/>
              <a:ea typeface="Comic Sans MS"/>
              <a:cs typeface="Comic Sans MS"/>
              <a:sym typeface="Comic Sans MS"/>
            </a:endParaRPr>
          </a:p>
        </p:txBody>
      </p:sp>
      <p:pic>
        <p:nvPicPr>
          <p:cNvPr descr="Resultado de imagen de water energy gif" id="96" name="Google Shape;96;p16"/>
          <p:cNvPicPr preferRelativeResize="0"/>
          <p:nvPr/>
        </p:nvPicPr>
        <p:blipFill>
          <a:blip r:embed="rId6">
            <a:alphaModFix/>
          </a:blip>
          <a:stretch>
            <a:fillRect/>
          </a:stretch>
        </p:blipFill>
        <p:spPr>
          <a:xfrm>
            <a:off x="3835838" y="1224350"/>
            <a:ext cx="2976050" cy="1714200"/>
          </a:xfrm>
          <a:prstGeom prst="rect">
            <a:avLst/>
          </a:prstGeom>
          <a:noFill/>
          <a:ln>
            <a:noFill/>
          </a:ln>
        </p:spPr>
      </p:pic>
      <p:pic>
        <p:nvPicPr>
          <p:cNvPr descr="Resultado de imagen de tidal turbine gif" id="97" name="Google Shape;97;p16"/>
          <p:cNvPicPr preferRelativeResize="0"/>
          <p:nvPr/>
        </p:nvPicPr>
        <p:blipFill rotWithShape="1">
          <a:blip r:embed="rId7">
            <a:alphaModFix/>
          </a:blip>
          <a:srcRect b="34485" l="25248" r="24233" t="21161"/>
          <a:stretch/>
        </p:blipFill>
        <p:spPr>
          <a:xfrm>
            <a:off x="6512925" y="3907200"/>
            <a:ext cx="2405850" cy="1216750"/>
          </a:xfrm>
          <a:prstGeom prst="rect">
            <a:avLst/>
          </a:prstGeom>
          <a:noFill/>
          <a:ln>
            <a:noFill/>
          </a:ln>
        </p:spPr>
      </p:pic>
      <p:pic>
        <p:nvPicPr>
          <p:cNvPr descr="Imagen relacionada" id="98" name="Google Shape;98;p16"/>
          <p:cNvPicPr preferRelativeResize="0"/>
          <p:nvPr/>
        </p:nvPicPr>
        <p:blipFill rotWithShape="1">
          <a:blip r:embed="rId8">
            <a:alphaModFix/>
          </a:blip>
          <a:srcRect b="2448" l="16798" r="14773" t="0"/>
          <a:stretch/>
        </p:blipFill>
        <p:spPr>
          <a:xfrm>
            <a:off x="7010100" y="663675"/>
            <a:ext cx="1840875" cy="2835549"/>
          </a:xfrm>
          <a:prstGeom prst="rect">
            <a:avLst/>
          </a:prstGeom>
          <a:noFill/>
          <a:ln>
            <a:noFill/>
          </a:ln>
        </p:spPr>
      </p:pic>
      <p:sp>
        <p:nvSpPr>
          <p:cNvPr id="99" name="Google Shape;99;p16"/>
          <p:cNvSpPr txBox="1"/>
          <p:nvPr/>
        </p:nvSpPr>
        <p:spPr>
          <a:xfrm>
            <a:off x="110625" y="4086875"/>
            <a:ext cx="3912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nvSpPr>
        <p:spPr>
          <a:xfrm>
            <a:off x="1607800" y="4511900"/>
            <a:ext cx="44205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73763"/>
                </a:solidFill>
                <a:latin typeface="Comic Sans MS"/>
                <a:ea typeface="Comic Sans MS"/>
                <a:cs typeface="Comic Sans MS"/>
                <a:sym typeface="Comic Sans MS"/>
              </a:rPr>
              <a:t>Waste from plants, animals, factories, the cities...</a:t>
            </a:r>
            <a:endParaRPr>
              <a:solidFill>
                <a:srgbClr val="073763"/>
              </a:solidFill>
              <a:latin typeface="Comic Sans MS"/>
              <a:ea typeface="Comic Sans MS"/>
              <a:cs typeface="Comic Sans MS"/>
              <a:sym typeface="Comic Sans MS"/>
            </a:endParaRPr>
          </a:p>
        </p:txBody>
      </p:sp>
      <p:sp>
        <p:nvSpPr>
          <p:cNvPr id="101" name="Google Shape;101;p16"/>
          <p:cNvSpPr/>
          <p:nvPr/>
        </p:nvSpPr>
        <p:spPr>
          <a:xfrm flipH="1" rot="10654176">
            <a:off x="1005468" y="4430106"/>
            <a:ext cx="643779" cy="373239"/>
          </a:xfrm>
          <a:prstGeom prst="bentArrow">
            <a:avLst>
              <a:gd fmla="val 25000" name="adj1"/>
              <a:gd fmla="val 2777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p:nvPr/>
        </p:nvSpPr>
        <p:spPr>
          <a:xfrm>
            <a:off x="3194276" y="390400"/>
            <a:ext cx="2340719" cy="5681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Natural gas</a:t>
            </a:r>
          </a:p>
        </p:txBody>
      </p:sp>
      <p:sp>
        <p:nvSpPr>
          <p:cNvPr id="411" name="Google Shape;411;p52"/>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412" name="Google Shape;412;p52"/>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413" name="Google Shape;413;p52"/>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414" name="Google Shape;414;p52"/>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415" name="Google Shape;415;p52"/>
          <p:cNvSpPr txBox="1"/>
          <p:nvPr/>
        </p:nvSpPr>
        <p:spPr>
          <a:xfrm>
            <a:off x="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is found in many places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solidFill>
                  <a:schemeClr val="dk1"/>
                </a:solidFill>
                <a:latin typeface="Comic Sans MS"/>
                <a:ea typeface="Comic Sans MS"/>
                <a:cs typeface="Comic Sans MS"/>
                <a:sym typeface="Comic Sans MS"/>
              </a:rPr>
              <a:t>It can be easily transported in pipes and by using ships.</a:t>
            </a:r>
            <a:endParaRPr>
              <a:latin typeface="Comic Sans MS"/>
              <a:ea typeface="Comic Sans MS"/>
              <a:cs typeface="Comic Sans MS"/>
              <a:sym typeface="Comic Sans MS"/>
            </a:endParaRPr>
          </a:p>
        </p:txBody>
      </p:sp>
      <p:sp>
        <p:nvSpPr>
          <p:cNvPr id="416" name="Google Shape;416;p52"/>
          <p:cNvSpPr txBox="1"/>
          <p:nvPr/>
        </p:nvSpPr>
        <p:spPr>
          <a:xfrm>
            <a:off x="457200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mic Sans MS"/>
              <a:buChar char="●"/>
            </a:pPr>
            <a:r>
              <a:rPr lang="en-GB">
                <a:solidFill>
                  <a:schemeClr val="dk1"/>
                </a:solidFill>
                <a:latin typeface="Comic Sans MS"/>
                <a:ea typeface="Comic Sans MS"/>
                <a:cs typeface="Comic Sans MS"/>
                <a:sym typeface="Comic Sans MS"/>
              </a:rPr>
              <a:t>It is non-renewable: once we have burnt it, there isn’t any more</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If there is a leak, it is not easily detected because of its colorless and odorless and this is dangerous because is highly flammable.</a:t>
            </a:r>
            <a:endParaRPr>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p:nvPr/>
        </p:nvSpPr>
        <p:spPr>
          <a:xfrm>
            <a:off x="148500" y="118150"/>
            <a:ext cx="3826781" cy="7005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C0000"/>
                </a:solidFill>
                <a:latin typeface="Arial"/>
              </a:rPr>
              <a:t>Nuclear energy</a:t>
            </a:r>
          </a:p>
        </p:txBody>
      </p:sp>
      <p:sp>
        <p:nvSpPr>
          <p:cNvPr id="422" name="Google Shape;422;p53"/>
          <p:cNvSpPr txBox="1"/>
          <p:nvPr>
            <p:ph idx="1" type="body"/>
          </p:nvPr>
        </p:nvSpPr>
        <p:spPr>
          <a:xfrm>
            <a:off x="4257300" y="221213"/>
            <a:ext cx="84324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Comic Sans MS"/>
                <a:ea typeface="Comic Sans MS"/>
                <a:cs typeface="Comic Sans MS"/>
                <a:sym typeface="Comic Sans MS"/>
              </a:rPr>
              <a:t>We use</a:t>
            </a:r>
            <a:r>
              <a:rPr lang="en-GB">
                <a:latin typeface="Comic Sans MS"/>
                <a:ea typeface="Comic Sans MS"/>
                <a:cs typeface="Comic Sans MS"/>
                <a:sym typeface="Comic Sans MS"/>
              </a:rPr>
              <a:t> </a:t>
            </a:r>
            <a:r>
              <a:rPr lang="en-GB" sz="2400">
                <a:solidFill>
                  <a:srgbClr val="CC0000"/>
                </a:solidFill>
                <a:latin typeface="Comic Sans MS"/>
                <a:ea typeface="Comic Sans MS"/>
                <a:cs typeface="Comic Sans MS"/>
                <a:sym typeface="Comic Sans MS"/>
              </a:rPr>
              <a:t>uranium</a:t>
            </a:r>
            <a:r>
              <a:rPr lang="en-GB">
                <a:solidFill>
                  <a:srgbClr val="CC0000"/>
                </a:solidFill>
                <a:latin typeface="Comic Sans MS"/>
                <a:ea typeface="Comic Sans MS"/>
                <a:cs typeface="Comic Sans MS"/>
                <a:sym typeface="Comic Sans MS"/>
              </a:rPr>
              <a:t> </a:t>
            </a:r>
            <a:r>
              <a:rPr lang="en-GB" sz="1200">
                <a:solidFill>
                  <a:srgbClr val="CC0000"/>
                </a:solidFill>
                <a:latin typeface="Comic Sans MS"/>
                <a:ea typeface="Comic Sans MS"/>
                <a:cs typeface="Comic Sans MS"/>
                <a:sym typeface="Comic Sans MS"/>
              </a:rPr>
              <a:t>(a radioactive mineral)</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0"/>
              </a:spcBef>
              <a:spcAft>
                <a:spcPts val="0"/>
              </a:spcAft>
              <a:buNone/>
            </a:pPr>
            <a:r>
              <a:rPr lang="en-GB">
                <a:solidFill>
                  <a:schemeClr val="dk1"/>
                </a:solidFill>
                <a:latin typeface="Comic Sans MS"/>
                <a:ea typeface="Comic Sans MS"/>
                <a:cs typeface="Comic Sans MS"/>
                <a:sym typeface="Comic Sans MS"/>
              </a:rPr>
              <a:t>to generate electricity</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0"/>
              </a:spcBef>
              <a:spcAft>
                <a:spcPts val="0"/>
              </a:spcAft>
              <a:buNone/>
            </a:pPr>
            <a:r>
              <a:rPr lang="en-GB">
                <a:solidFill>
                  <a:schemeClr val="dk1"/>
                </a:solidFill>
                <a:latin typeface="Comic Sans MS"/>
                <a:ea typeface="Comic Sans MS"/>
                <a:cs typeface="Comic Sans MS"/>
                <a:sym typeface="Comic Sans MS"/>
              </a:rPr>
              <a:t>in</a:t>
            </a:r>
            <a:r>
              <a:rPr lang="en-GB">
                <a:latin typeface="Comic Sans MS"/>
                <a:ea typeface="Comic Sans MS"/>
                <a:cs typeface="Comic Sans MS"/>
                <a:sym typeface="Comic Sans MS"/>
              </a:rPr>
              <a:t> </a:t>
            </a:r>
            <a:r>
              <a:rPr lang="en-GB" sz="2400">
                <a:solidFill>
                  <a:srgbClr val="4A86E8"/>
                </a:solidFill>
                <a:latin typeface="Comic Sans MS"/>
                <a:ea typeface="Comic Sans MS"/>
                <a:cs typeface="Comic Sans MS"/>
                <a:sym typeface="Comic Sans MS"/>
              </a:rPr>
              <a:t>nuclear power stations</a:t>
            </a:r>
            <a:r>
              <a:rPr lang="en-GB">
                <a:latin typeface="Comic Sans MS"/>
                <a:ea typeface="Comic Sans MS"/>
                <a:cs typeface="Comic Sans MS"/>
                <a:sym typeface="Comic Sans MS"/>
              </a:rPr>
              <a:t> </a:t>
            </a:r>
            <a:endParaRPr/>
          </a:p>
        </p:txBody>
      </p:sp>
      <p:sp>
        <p:nvSpPr>
          <p:cNvPr id="423" name="Google Shape;423;p53"/>
          <p:cNvSpPr txBox="1"/>
          <p:nvPr/>
        </p:nvSpPr>
        <p:spPr>
          <a:xfrm>
            <a:off x="506450" y="3685500"/>
            <a:ext cx="5440500" cy="4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endParaRPr>
          </a:p>
        </p:txBody>
      </p:sp>
      <p:pic>
        <p:nvPicPr>
          <p:cNvPr id="424" name="Google Shape;424;p53"/>
          <p:cNvPicPr preferRelativeResize="0"/>
          <p:nvPr/>
        </p:nvPicPr>
        <p:blipFill>
          <a:blip r:embed="rId3">
            <a:alphaModFix/>
          </a:blip>
          <a:stretch>
            <a:fillRect/>
          </a:stretch>
        </p:blipFill>
        <p:spPr>
          <a:xfrm>
            <a:off x="330950" y="1519201"/>
            <a:ext cx="6711101" cy="3635150"/>
          </a:xfrm>
          <a:prstGeom prst="rect">
            <a:avLst/>
          </a:prstGeom>
          <a:noFill/>
          <a:ln>
            <a:noFill/>
          </a:ln>
        </p:spPr>
      </p:pic>
      <p:sp>
        <p:nvSpPr>
          <p:cNvPr id="425" name="Google Shape;425;p53"/>
          <p:cNvSpPr txBox="1"/>
          <p:nvPr/>
        </p:nvSpPr>
        <p:spPr>
          <a:xfrm>
            <a:off x="243200" y="818700"/>
            <a:ext cx="33480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Nuclear energy is created from splitting atoms. </a:t>
            </a:r>
            <a:endParaRPr>
              <a:latin typeface="Comic Sans MS"/>
              <a:ea typeface="Comic Sans MS"/>
              <a:cs typeface="Comic Sans MS"/>
              <a:sym typeface="Comic Sans MS"/>
            </a:endParaRPr>
          </a:p>
        </p:txBody>
      </p:sp>
      <p:sp>
        <p:nvSpPr>
          <p:cNvPr id="426" name="Google Shape;426;p53"/>
          <p:cNvSpPr txBox="1"/>
          <p:nvPr/>
        </p:nvSpPr>
        <p:spPr>
          <a:xfrm>
            <a:off x="7155000" y="3990325"/>
            <a:ext cx="17685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How do they do it?</a:t>
            </a:r>
            <a:endParaRPr/>
          </a:p>
          <a:p>
            <a:pPr indent="0" lvl="0" marL="0" rtl="0" algn="l">
              <a:spcBef>
                <a:spcPts val="0"/>
              </a:spcBef>
              <a:spcAft>
                <a:spcPts val="0"/>
              </a:spcAft>
              <a:buNone/>
            </a:pPr>
            <a:r>
              <a:t/>
            </a:r>
            <a:endParaRPr/>
          </a:p>
        </p:txBody>
      </p:sp>
      <p:sp>
        <p:nvSpPr>
          <p:cNvPr id="427" name="Google Shape;427;p53"/>
          <p:cNvSpPr/>
          <p:nvPr/>
        </p:nvSpPr>
        <p:spPr>
          <a:xfrm>
            <a:off x="7884000" y="4395325"/>
            <a:ext cx="283500" cy="494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idx="1" type="body"/>
          </p:nvPr>
        </p:nvSpPr>
        <p:spPr>
          <a:xfrm>
            <a:off x="95700" y="3309300"/>
            <a:ext cx="5601300" cy="170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latin typeface="Comic Sans MS"/>
                <a:ea typeface="Comic Sans MS"/>
                <a:cs typeface="Comic Sans MS"/>
                <a:sym typeface="Comic Sans MS"/>
              </a:rPr>
              <a:t>The </a:t>
            </a:r>
            <a:r>
              <a:rPr b="1" lang="en-GB" sz="1400">
                <a:solidFill>
                  <a:schemeClr val="dk1"/>
                </a:solidFill>
                <a:latin typeface="Comic Sans MS"/>
                <a:ea typeface="Comic Sans MS"/>
                <a:cs typeface="Comic Sans MS"/>
                <a:sym typeface="Comic Sans MS"/>
              </a:rPr>
              <a:t>nuclear reaction</a:t>
            </a:r>
            <a:r>
              <a:rPr lang="en-GB" sz="1400">
                <a:solidFill>
                  <a:schemeClr val="dk1"/>
                </a:solidFill>
                <a:latin typeface="Comic Sans MS"/>
                <a:ea typeface="Comic Sans MS"/>
                <a:cs typeface="Comic Sans MS"/>
                <a:sym typeface="Comic Sans MS"/>
              </a:rPr>
              <a:t> inside the reactor releases </a:t>
            </a:r>
            <a:r>
              <a:rPr b="1" lang="en-GB" sz="1400">
                <a:solidFill>
                  <a:schemeClr val="dk1"/>
                </a:solidFill>
                <a:latin typeface="Comic Sans MS"/>
                <a:ea typeface="Comic Sans MS"/>
                <a:cs typeface="Comic Sans MS"/>
                <a:sym typeface="Comic Sans MS"/>
              </a:rPr>
              <a:t>heat.</a:t>
            </a:r>
            <a:endParaRPr b="1" sz="14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400">
                <a:solidFill>
                  <a:schemeClr val="dk1"/>
                </a:solidFill>
                <a:latin typeface="Comic Sans MS"/>
                <a:ea typeface="Comic Sans MS"/>
                <a:cs typeface="Comic Sans MS"/>
                <a:sym typeface="Comic Sans MS"/>
              </a:rPr>
              <a:t>The heat is used to make </a:t>
            </a:r>
            <a:r>
              <a:rPr b="1" lang="en-GB" sz="1400">
                <a:solidFill>
                  <a:schemeClr val="dk1"/>
                </a:solidFill>
                <a:latin typeface="Comic Sans MS"/>
                <a:ea typeface="Comic Sans MS"/>
                <a:cs typeface="Comic Sans MS"/>
                <a:sym typeface="Comic Sans MS"/>
              </a:rPr>
              <a:t>steam</a:t>
            </a:r>
            <a:endParaRPr b="1" sz="14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400">
                <a:solidFill>
                  <a:schemeClr val="dk1"/>
                </a:solidFill>
                <a:latin typeface="Comic Sans MS"/>
                <a:ea typeface="Comic Sans MS"/>
                <a:cs typeface="Comic Sans MS"/>
                <a:sym typeface="Comic Sans MS"/>
              </a:rPr>
              <a:t>The steam rotates a turbine</a:t>
            </a:r>
            <a:endParaRPr sz="14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GB" sz="1400">
                <a:solidFill>
                  <a:schemeClr val="dk1"/>
                </a:solidFill>
                <a:latin typeface="Comic Sans MS"/>
                <a:ea typeface="Comic Sans MS"/>
                <a:cs typeface="Comic Sans MS"/>
                <a:sym typeface="Comic Sans MS"/>
              </a:rPr>
              <a:t>The </a:t>
            </a:r>
            <a:r>
              <a:rPr b="1" lang="en-GB" sz="1400">
                <a:solidFill>
                  <a:schemeClr val="dk1"/>
                </a:solidFill>
                <a:latin typeface="Comic Sans MS"/>
                <a:ea typeface="Comic Sans MS"/>
                <a:cs typeface="Comic Sans MS"/>
                <a:sym typeface="Comic Sans MS"/>
              </a:rPr>
              <a:t>turbine</a:t>
            </a:r>
            <a:r>
              <a:rPr lang="en-GB" sz="1400">
                <a:solidFill>
                  <a:schemeClr val="dk1"/>
                </a:solidFill>
                <a:latin typeface="Comic Sans MS"/>
                <a:ea typeface="Comic Sans MS"/>
                <a:cs typeface="Comic Sans MS"/>
                <a:sym typeface="Comic Sans MS"/>
              </a:rPr>
              <a:t> is connected to a </a:t>
            </a:r>
            <a:r>
              <a:rPr b="1" lang="en-GB" sz="1400">
                <a:solidFill>
                  <a:schemeClr val="dk1"/>
                </a:solidFill>
                <a:latin typeface="Comic Sans MS"/>
                <a:ea typeface="Comic Sans MS"/>
                <a:cs typeface="Comic Sans MS"/>
                <a:sym typeface="Comic Sans MS"/>
              </a:rPr>
              <a:t>generator </a:t>
            </a:r>
            <a:r>
              <a:rPr lang="en-GB" sz="1400">
                <a:solidFill>
                  <a:schemeClr val="dk1"/>
                </a:solidFill>
                <a:latin typeface="Comic Sans MS"/>
                <a:ea typeface="Comic Sans MS"/>
                <a:cs typeface="Comic Sans MS"/>
                <a:sym typeface="Comic Sans MS"/>
              </a:rPr>
              <a:t>(by a rotating shaft)</a:t>
            </a:r>
            <a:endParaRPr sz="14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GB" sz="1400">
                <a:solidFill>
                  <a:schemeClr val="dk1"/>
                </a:solidFill>
                <a:latin typeface="Comic Sans MS"/>
                <a:ea typeface="Comic Sans MS"/>
                <a:cs typeface="Comic Sans MS"/>
                <a:sym typeface="Comic Sans MS"/>
              </a:rPr>
              <a:t>The </a:t>
            </a:r>
            <a:r>
              <a:rPr b="1" lang="en-GB" sz="1400">
                <a:solidFill>
                  <a:schemeClr val="dk1"/>
                </a:solidFill>
                <a:latin typeface="Comic Sans MS"/>
                <a:ea typeface="Comic Sans MS"/>
                <a:cs typeface="Comic Sans MS"/>
                <a:sym typeface="Comic Sans MS"/>
              </a:rPr>
              <a:t>generator </a:t>
            </a:r>
            <a:r>
              <a:rPr lang="en-GB" sz="1400">
                <a:solidFill>
                  <a:schemeClr val="dk1"/>
                </a:solidFill>
                <a:latin typeface="Comic Sans MS"/>
                <a:ea typeface="Comic Sans MS"/>
                <a:cs typeface="Comic Sans MS"/>
                <a:sym typeface="Comic Sans MS"/>
              </a:rPr>
              <a:t>spins and generates </a:t>
            </a:r>
            <a:r>
              <a:rPr b="1" lang="en-GB" sz="1400">
                <a:solidFill>
                  <a:schemeClr val="dk1"/>
                </a:solidFill>
                <a:latin typeface="Comic Sans MS"/>
                <a:ea typeface="Comic Sans MS"/>
                <a:cs typeface="Comic Sans MS"/>
                <a:sym typeface="Comic Sans MS"/>
              </a:rPr>
              <a:t>electricity</a:t>
            </a:r>
            <a:r>
              <a:rPr lang="en-GB" sz="1400">
                <a:solidFill>
                  <a:schemeClr val="dk1"/>
                </a:solidFill>
                <a:latin typeface="Comic Sans MS"/>
                <a:ea typeface="Comic Sans MS"/>
                <a:cs typeface="Comic Sans MS"/>
                <a:sym typeface="Comic Sans MS"/>
              </a:rPr>
              <a:t>!</a:t>
            </a:r>
            <a:endParaRPr sz="14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GB" sz="1400">
                <a:solidFill>
                  <a:schemeClr val="dk1"/>
                </a:solidFill>
                <a:latin typeface="Comic Sans MS"/>
                <a:ea typeface="Comic Sans MS"/>
                <a:cs typeface="Comic Sans MS"/>
                <a:sym typeface="Comic Sans MS"/>
              </a:rPr>
              <a:t>The electricity is sent to the electric grid</a:t>
            </a:r>
            <a:endParaRPr sz="14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1400">
              <a:latin typeface="Comic Sans MS"/>
              <a:ea typeface="Comic Sans MS"/>
              <a:cs typeface="Comic Sans MS"/>
              <a:sym typeface="Comic Sans MS"/>
            </a:endParaRPr>
          </a:p>
          <a:p>
            <a:pPr indent="0" lvl="0" marL="0" rtl="0" algn="l">
              <a:spcBef>
                <a:spcPts val="1000"/>
              </a:spcBef>
              <a:spcAft>
                <a:spcPts val="0"/>
              </a:spcAft>
              <a:buNone/>
            </a:pPr>
            <a:r>
              <a:t/>
            </a:r>
            <a:endParaRPr sz="1400">
              <a:latin typeface="Comic Sans MS"/>
              <a:ea typeface="Comic Sans MS"/>
              <a:cs typeface="Comic Sans MS"/>
              <a:sym typeface="Comic Sans MS"/>
            </a:endParaRPr>
          </a:p>
          <a:p>
            <a:pPr indent="0" lvl="0" marL="0" rtl="0" algn="l">
              <a:spcBef>
                <a:spcPts val="0"/>
              </a:spcBef>
              <a:spcAft>
                <a:spcPts val="1600"/>
              </a:spcAft>
              <a:buNone/>
            </a:pPr>
            <a:r>
              <a:t/>
            </a:r>
            <a:endParaRPr/>
          </a:p>
        </p:txBody>
      </p:sp>
      <p:pic>
        <p:nvPicPr>
          <p:cNvPr descr="Imagen relacionada" id="433" name="Google Shape;433;p54"/>
          <p:cNvPicPr preferRelativeResize="0"/>
          <p:nvPr/>
        </p:nvPicPr>
        <p:blipFill>
          <a:blip r:embed="rId3">
            <a:alphaModFix/>
          </a:blip>
          <a:stretch>
            <a:fillRect/>
          </a:stretch>
        </p:blipFill>
        <p:spPr>
          <a:xfrm>
            <a:off x="439125" y="0"/>
            <a:ext cx="7024850" cy="3382475"/>
          </a:xfrm>
          <a:prstGeom prst="rect">
            <a:avLst/>
          </a:prstGeom>
          <a:noFill/>
          <a:ln>
            <a:noFill/>
          </a:ln>
        </p:spPr>
      </p:pic>
      <p:sp>
        <p:nvSpPr>
          <p:cNvPr id="434" name="Google Shape;434;p54"/>
          <p:cNvSpPr txBox="1"/>
          <p:nvPr/>
        </p:nvSpPr>
        <p:spPr>
          <a:xfrm>
            <a:off x="5833500" y="35100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GB">
                <a:solidFill>
                  <a:schemeClr val="dk1"/>
                </a:solidFill>
                <a:latin typeface="Comic Sans MS"/>
                <a:ea typeface="Comic Sans MS"/>
                <a:cs typeface="Comic Sans MS"/>
                <a:sym typeface="Comic Sans MS"/>
              </a:rPr>
              <a:t>(In this process the steam is cooled down in the </a:t>
            </a:r>
            <a:r>
              <a:rPr b="1" lang="en-GB">
                <a:solidFill>
                  <a:schemeClr val="dk1"/>
                </a:solidFill>
                <a:latin typeface="Comic Sans MS"/>
                <a:ea typeface="Comic Sans MS"/>
                <a:cs typeface="Comic Sans MS"/>
                <a:sym typeface="Comic Sans MS"/>
              </a:rPr>
              <a:t>condenser</a:t>
            </a:r>
            <a:r>
              <a:rPr lang="en-GB">
                <a:solidFill>
                  <a:schemeClr val="dk1"/>
                </a:solidFill>
                <a:latin typeface="Comic Sans MS"/>
                <a:ea typeface="Comic Sans MS"/>
                <a:cs typeface="Comic Sans MS"/>
                <a:sym typeface="Comic Sans MS"/>
              </a:rPr>
              <a:t> and in </a:t>
            </a:r>
            <a:r>
              <a:rPr b="1" lang="en-GB">
                <a:solidFill>
                  <a:schemeClr val="dk1"/>
                </a:solidFill>
                <a:latin typeface="Comic Sans MS"/>
                <a:ea typeface="Comic Sans MS"/>
                <a:cs typeface="Comic Sans MS"/>
                <a:sym typeface="Comic Sans MS"/>
              </a:rPr>
              <a:t>cooling towers</a:t>
            </a:r>
            <a:r>
              <a:rPr lang="en-GB">
                <a:solidFill>
                  <a:schemeClr val="dk1"/>
                </a:solidFill>
                <a:latin typeface="Comic Sans MS"/>
                <a:ea typeface="Comic Sans MS"/>
                <a:cs typeface="Comic Sans MS"/>
                <a:sym typeface="Comic Sans MS"/>
              </a:rPr>
              <a:t> and the water can be reused)</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nvSpPr>
        <p:spPr>
          <a:xfrm>
            <a:off x="506450" y="3685500"/>
            <a:ext cx="5440500" cy="4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endParaRPr>
          </a:p>
        </p:txBody>
      </p:sp>
      <p:pic>
        <p:nvPicPr>
          <p:cNvPr descr="Imagen relacionada" id="440" name="Google Shape;440;p55"/>
          <p:cNvPicPr preferRelativeResize="0"/>
          <p:nvPr/>
        </p:nvPicPr>
        <p:blipFill>
          <a:blip r:embed="rId3">
            <a:alphaModFix/>
          </a:blip>
          <a:stretch>
            <a:fillRect/>
          </a:stretch>
        </p:blipFill>
        <p:spPr>
          <a:xfrm>
            <a:off x="0" y="1372200"/>
            <a:ext cx="7126622" cy="3715500"/>
          </a:xfrm>
          <a:prstGeom prst="rect">
            <a:avLst/>
          </a:prstGeom>
          <a:noFill/>
          <a:ln>
            <a:noFill/>
          </a:ln>
        </p:spPr>
      </p:pic>
      <p:sp>
        <p:nvSpPr>
          <p:cNvPr id="441" name="Google Shape;441;p55"/>
          <p:cNvSpPr txBox="1"/>
          <p:nvPr/>
        </p:nvSpPr>
        <p:spPr>
          <a:xfrm>
            <a:off x="4104000" y="202500"/>
            <a:ext cx="4941000" cy="16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They need a lot of water:</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-to cool the steam and turn it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into water again</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-to cool the nuclear fuel after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being used, in a steel pool.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-to cool the reactor in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                                   case of an emergency.</a:t>
            </a:r>
            <a:endParaRPr sz="1800">
              <a:latin typeface="Comic Sans MS"/>
              <a:ea typeface="Comic Sans MS"/>
              <a:cs typeface="Comic Sans MS"/>
              <a:sym typeface="Comic Sans MS"/>
            </a:endParaRPr>
          </a:p>
        </p:txBody>
      </p:sp>
      <p:sp>
        <p:nvSpPr>
          <p:cNvPr id="442" name="Google Shape;442;p55"/>
          <p:cNvSpPr txBox="1"/>
          <p:nvPr/>
        </p:nvSpPr>
        <p:spPr>
          <a:xfrm>
            <a:off x="216000" y="202500"/>
            <a:ext cx="36045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Comic Sans MS"/>
                <a:ea typeface="Comic Sans MS"/>
                <a:cs typeface="Comic Sans MS"/>
                <a:sym typeface="Comic Sans MS"/>
              </a:rPr>
              <a:t>Nuclear plants are placed near big bodies of water.        </a:t>
            </a:r>
            <a:endParaRPr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GB" sz="2400">
                <a:solidFill>
                  <a:schemeClr val="dk1"/>
                </a:solidFill>
                <a:latin typeface="Comic Sans MS"/>
                <a:ea typeface="Comic Sans MS"/>
                <a:cs typeface="Comic Sans MS"/>
                <a:sym typeface="Comic Sans MS"/>
              </a:rPr>
              <a:t>                           </a:t>
            </a:r>
            <a:endParaRPr sz="2400">
              <a:solidFill>
                <a:schemeClr val="dk1"/>
              </a:solidFill>
              <a:latin typeface="Comic Sans MS"/>
              <a:ea typeface="Comic Sans MS"/>
              <a:cs typeface="Comic Sans MS"/>
              <a:sym typeface="Comic Sans MS"/>
            </a:endParaRPr>
          </a:p>
        </p:txBody>
      </p:sp>
      <p:sp>
        <p:nvSpPr>
          <p:cNvPr id="443" name="Google Shape;443;p55"/>
          <p:cNvSpPr/>
          <p:nvPr/>
        </p:nvSpPr>
        <p:spPr>
          <a:xfrm>
            <a:off x="189000" y="229500"/>
            <a:ext cx="3604500" cy="675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nvSpPr>
        <p:spPr>
          <a:xfrm>
            <a:off x="324000" y="229500"/>
            <a:ext cx="1633500" cy="18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Cómo funciona una central nuclear</a:t>
            </a:r>
            <a:endParaRPr sz="1800">
              <a:latin typeface="Comic Sans MS"/>
              <a:ea typeface="Comic Sans MS"/>
              <a:cs typeface="Comic Sans MS"/>
              <a:sym typeface="Comic Sans MS"/>
            </a:endParaRPr>
          </a:p>
        </p:txBody>
      </p:sp>
      <p:pic>
        <p:nvPicPr>
          <p:cNvPr descr="Visita virtual a una central nuclear, funcionamiento interior. Producido por EndesaEduca. http://www.endesaeduca.com" id="449" name="Google Shape;449;p56" title="EndesaEduca_Visita virtual a una central nuclear">
            <a:hlinkClick r:id="rId3"/>
          </p:cNvPr>
          <p:cNvPicPr preferRelativeResize="0"/>
          <p:nvPr/>
        </p:nvPicPr>
        <p:blipFill>
          <a:blip r:embed="rId4">
            <a:alphaModFix/>
          </a:blip>
          <a:stretch>
            <a:fillRect/>
          </a:stretch>
        </p:blipFill>
        <p:spPr>
          <a:xfrm>
            <a:off x="2064900" y="0"/>
            <a:ext cx="6858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nvSpPr>
        <p:spPr>
          <a:xfrm>
            <a:off x="324000" y="229500"/>
            <a:ext cx="18360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How a nuclear plant works</a:t>
            </a:r>
            <a:endParaRPr sz="1800">
              <a:latin typeface="Comic Sans MS"/>
              <a:ea typeface="Comic Sans MS"/>
              <a:cs typeface="Comic Sans MS"/>
              <a:sym typeface="Comic Sans MS"/>
            </a:endParaRPr>
          </a:p>
        </p:txBody>
      </p:sp>
      <p:pic>
        <p:nvPicPr>
          <p:cNvPr descr="Discover in video how a nuclear power plant works. In a nuclear power plant, electricity is generated using the heat released during the fission of uranium atoms. The center consists of three independent circuits." id="455" name="Google Shape;455;p57" title="Journey to the heart of Energy - How a nuclear power plant works">
            <a:hlinkClick r:id="rId3"/>
          </p:cNvPr>
          <p:cNvPicPr preferRelativeResize="0"/>
          <p:nvPr/>
        </p:nvPicPr>
        <p:blipFill>
          <a:blip r:embed="rId4">
            <a:alphaModFix/>
          </a:blip>
          <a:stretch>
            <a:fillRect/>
          </a:stretch>
        </p:blipFill>
        <p:spPr>
          <a:xfrm>
            <a:off x="2286000" y="-67500"/>
            <a:ext cx="6858000" cy="521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p:nvPr/>
        </p:nvSpPr>
        <p:spPr>
          <a:xfrm>
            <a:off x="2916000" y="378002"/>
            <a:ext cx="3075556" cy="6014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Nuclear Energy</a:t>
            </a:r>
          </a:p>
        </p:txBody>
      </p:sp>
      <p:sp>
        <p:nvSpPr>
          <p:cNvPr id="461" name="Google Shape;461;p58"/>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462" name="Google Shape;462;p58"/>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DISADVANTAGES</a:t>
            </a:r>
            <a:endParaRPr sz="1800">
              <a:latin typeface="Comic Sans MS"/>
              <a:ea typeface="Comic Sans MS"/>
              <a:cs typeface="Comic Sans MS"/>
              <a:sym typeface="Comic Sans MS"/>
            </a:endParaRPr>
          </a:p>
        </p:txBody>
      </p:sp>
      <p:pic>
        <p:nvPicPr>
          <p:cNvPr descr="Imagen relacionada" id="463" name="Google Shape;463;p58"/>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464" name="Google Shape;464;p58"/>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465" name="Google Shape;465;p58"/>
          <p:cNvSpPr txBox="1"/>
          <p:nvPr/>
        </p:nvSpPr>
        <p:spPr>
          <a:xfrm>
            <a:off x="0" y="174375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Unlike fossil fuels, nuclear fuels do not produce CO2 emissions.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You only need a very small amount of nuclear fuel to make a lot of energy.</a:t>
            </a:r>
            <a:endParaRPr>
              <a:latin typeface="Comic Sans MS"/>
              <a:ea typeface="Comic Sans MS"/>
              <a:cs typeface="Comic Sans MS"/>
              <a:sym typeface="Comic Sans MS"/>
            </a:endParaRPr>
          </a:p>
        </p:txBody>
      </p:sp>
      <p:sp>
        <p:nvSpPr>
          <p:cNvPr id="466" name="Google Shape;466;p58"/>
          <p:cNvSpPr txBox="1"/>
          <p:nvPr/>
        </p:nvSpPr>
        <p:spPr>
          <a:xfrm>
            <a:off x="4396500" y="1903500"/>
            <a:ext cx="4396500" cy="30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Like fossil fuels, nuclear fuels are non-renewable energy sources.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If there is an accident, radioactive materials could be release into the environment.</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Nuclear waste is dangerous to health for thousands of years.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Nuclear waste must be stored safely.</a:t>
            </a:r>
            <a:endParaRPr>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Nos encontramos en el este de Francia, en el laboratorio ultraprotegido de  l'ANDRA, la agencia pública encargada de buscar un lugar seguro donde enterrar los desechos radiactivos para los próximos milenios o millones de años.&#10;&#10;Su director técnico, Alain nos guía a través de las galerías. Encontrar una solución para los desechos radiactivos se ha convertido en un quebradero de cabeza para los políticos desde que la Unión Europea votara una directiva que exige a los países miembros precisar sus e...&#10;MÁS INFORMACIÓNES: http://es.euronews.com/2014/06/27/podemos-olvidar-nuestros-desechos-radiactivos-una-vez-enterrados&#10;&#10;euronews: el canal de noticias más visto en Europa&#10;¡Abónese! http://eurone.ws/10U1VGu&#10;&#10;euronews está disponible en 14 idiomas: https://www.youtube.com/user/euronewsnetwork/channels&#10;&#10;En español&#10;Sitio web: http://es.euronews.com&#10;Facebook: https://www.facebook.com/euronews&#10;Twitter: http://twitter.com/euronewses" id="471" name="Google Shape;471;p59" title="¿Podemos olvidar nuestros desechos radiactivos una vez enterrados? - reporter">
            <a:hlinkClick r:id="rId3"/>
          </p:cNvPr>
          <p:cNvPicPr preferRelativeResize="0"/>
          <p:nvPr/>
        </p:nvPicPr>
        <p:blipFill>
          <a:blip r:embed="rId4">
            <a:alphaModFix/>
          </a:blip>
          <a:stretch>
            <a:fillRect/>
          </a:stretch>
        </p:blipFill>
        <p:spPr>
          <a:xfrm>
            <a:off x="2433900" y="178650"/>
            <a:ext cx="6381600" cy="4786200"/>
          </a:xfrm>
          <a:prstGeom prst="rect">
            <a:avLst/>
          </a:prstGeom>
          <a:noFill/>
          <a:ln>
            <a:noFill/>
          </a:ln>
        </p:spPr>
      </p:pic>
      <p:sp>
        <p:nvSpPr>
          <p:cNvPr id="472" name="Google Shape;472;p59"/>
          <p:cNvSpPr txBox="1"/>
          <p:nvPr/>
        </p:nvSpPr>
        <p:spPr>
          <a:xfrm>
            <a:off x="270000" y="70650"/>
            <a:ext cx="2065500" cy="3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mic Sans MS"/>
                <a:ea typeface="Comic Sans MS"/>
                <a:cs typeface="Comic Sans MS"/>
                <a:sym typeface="Comic Sans MS"/>
              </a:rPr>
              <a:t>Nuclear waste is dangerous for thousands of years.</a:t>
            </a:r>
            <a:endParaRPr sz="1800">
              <a:latin typeface="Comic Sans MS"/>
              <a:ea typeface="Comic Sans MS"/>
              <a:cs typeface="Comic Sans MS"/>
              <a:sym typeface="Comic Sans MS"/>
            </a:endParaRPr>
          </a:p>
          <a:p>
            <a:pPr indent="0" lvl="0" marL="0" rtl="0" algn="l">
              <a:spcBef>
                <a:spcPts val="0"/>
              </a:spcBef>
              <a:spcAft>
                <a:spcPts val="0"/>
              </a:spcAft>
              <a:buNone/>
            </a:pPr>
            <a:r>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It should be transformed into harmless materials, but we don’t know how.</a:t>
            </a:r>
            <a:endParaRPr sz="1800">
              <a:latin typeface="Comic Sans MS"/>
              <a:ea typeface="Comic Sans MS"/>
              <a:cs typeface="Comic Sans MS"/>
              <a:sym typeface="Comic Sans MS"/>
            </a:endParaRPr>
          </a:p>
          <a:p>
            <a:pPr indent="0" lvl="0" marL="0" rtl="0" algn="l">
              <a:spcBef>
                <a:spcPts val="0"/>
              </a:spcBef>
              <a:spcAft>
                <a:spcPts val="0"/>
              </a:spcAft>
              <a:buNone/>
            </a:pPr>
            <a:r>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It is being stored underground.</a:t>
            </a:r>
            <a:endParaRPr sz="1800">
              <a:latin typeface="Comic Sans MS"/>
              <a:ea typeface="Comic Sans MS"/>
              <a:cs typeface="Comic Sans MS"/>
              <a:sym typeface="Comic Sans MS"/>
            </a:endParaRPr>
          </a:p>
          <a:p>
            <a:pPr indent="0" lvl="0" marL="0" rtl="0" algn="l">
              <a:spcBef>
                <a:spcPts val="0"/>
              </a:spcBef>
              <a:spcAft>
                <a:spcPts val="0"/>
              </a:spcAft>
              <a:buNone/>
            </a:pPr>
            <a:r>
              <a:t/>
            </a:r>
            <a:endParaRPr sz="1800">
              <a:latin typeface="Comic Sans MS"/>
              <a:ea typeface="Comic Sans MS"/>
              <a:cs typeface="Comic Sans MS"/>
              <a:sym typeface="Comic Sans MS"/>
            </a:endParaRPr>
          </a:p>
          <a:p>
            <a:pPr indent="0" lvl="0" marL="0" rtl="0" algn="l">
              <a:spcBef>
                <a:spcPts val="0"/>
              </a:spcBef>
              <a:spcAft>
                <a:spcPts val="0"/>
              </a:spcAft>
              <a:buNone/>
            </a:pPr>
            <a:r>
              <a:rPr lang="en-GB" sz="1800">
                <a:latin typeface="Comic Sans MS"/>
                <a:ea typeface="Comic Sans MS"/>
                <a:cs typeface="Comic Sans MS"/>
                <a:sym typeface="Comic Sans MS"/>
              </a:rPr>
              <a:t>We haven’t found a better solution.</a:t>
            </a:r>
            <a:endParaRPr sz="1800">
              <a:latin typeface="Comic Sans MS"/>
              <a:ea typeface="Comic Sans MS"/>
              <a:cs typeface="Comic Sans MS"/>
              <a:sym typeface="Comic Sans MS"/>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p:nvPr/>
        </p:nvSpPr>
        <p:spPr>
          <a:xfrm>
            <a:off x="2732750" y="1309413"/>
            <a:ext cx="985500" cy="1080000"/>
          </a:xfrm>
          <a:prstGeom prst="ellipse">
            <a:avLst/>
          </a:prstGeom>
          <a:solidFill>
            <a:srgbClr val="FFD966"/>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173250" y="69075"/>
            <a:ext cx="49842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CC0000"/>
                </a:solidFill>
                <a:latin typeface="Comic Sans MS"/>
                <a:ea typeface="Comic Sans MS"/>
                <a:cs typeface="Comic Sans MS"/>
                <a:sym typeface="Comic Sans MS"/>
              </a:rPr>
              <a:t>Non-r</a:t>
            </a:r>
            <a:r>
              <a:rPr b="1" lang="en-GB" sz="2400">
                <a:solidFill>
                  <a:srgbClr val="CC0000"/>
                </a:solidFill>
                <a:latin typeface="Comic Sans MS"/>
                <a:ea typeface="Comic Sans MS"/>
                <a:cs typeface="Comic Sans MS"/>
                <a:sym typeface="Comic Sans MS"/>
              </a:rPr>
              <a:t>enewable Energy Sources</a:t>
            </a:r>
            <a:endParaRPr b="1" sz="2400">
              <a:solidFill>
                <a:srgbClr val="CC0000"/>
              </a:solidFill>
              <a:latin typeface="Comic Sans MS"/>
              <a:ea typeface="Comic Sans MS"/>
              <a:cs typeface="Comic Sans MS"/>
              <a:sym typeface="Comic Sans MS"/>
            </a:endParaRPr>
          </a:p>
        </p:txBody>
      </p:sp>
      <p:sp>
        <p:nvSpPr>
          <p:cNvPr id="108" name="Google Shape;108;p17"/>
          <p:cNvSpPr txBox="1"/>
          <p:nvPr/>
        </p:nvSpPr>
        <p:spPr>
          <a:xfrm>
            <a:off x="241775" y="781250"/>
            <a:ext cx="13761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CC0000"/>
                </a:solidFill>
                <a:latin typeface="Comic Sans MS"/>
                <a:ea typeface="Comic Sans MS"/>
                <a:cs typeface="Comic Sans MS"/>
                <a:sym typeface="Comic Sans MS"/>
              </a:rPr>
              <a:t>Crude oil</a:t>
            </a:r>
            <a:endParaRPr b="1" sz="1800">
              <a:solidFill>
                <a:srgbClr val="CC0000"/>
              </a:solidFill>
              <a:latin typeface="Comic Sans MS"/>
              <a:ea typeface="Comic Sans MS"/>
              <a:cs typeface="Comic Sans MS"/>
              <a:sym typeface="Comic Sans MS"/>
            </a:endParaRPr>
          </a:p>
        </p:txBody>
      </p:sp>
      <p:sp>
        <p:nvSpPr>
          <p:cNvPr id="109" name="Google Shape;109;p17"/>
          <p:cNvSpPr txBox="1"/>
          <p:nvPr/>
        </p:nvSpPr>
        <p:spPr>
          <a:xfrm>
            <a:off x="2952475" y="3035150"/>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CC0000"/>
                </a:solidFill>
                <a:latin typeface="Comic Sans MS"/>
                <a:ea typeface="Comic Sans MS"/>
                <a:cs typeface="Comic Sans MS"/>
                <a:sym typeface="Comic Sans MS"/>
              </a:rPr>
              <a:t>Coal</a:t>
            </a:r>
            <a:endParaRPr b="1" sz="1800">
              <a:solidFill>
                <a:srgbClr val="CC0000"/>
              </a:solidFill>
              <a:latin typeface="Comic Sans MS"/>
              <a:ea typeface="Comic Sans MS"/>
              <a:cs typeface="Comic Sans MS"/>
              <a:sym typeface="Comic Sans MS"/>
            </a:endParaRPr>
          </a:p>
        </p:txBody>
      </p:sp>
      <p:sp>
        <p:nvSpPr>
          <p:cNvPr id="110" name="Google Shape;110;p17"/>
          <p:cNvSpPr txBox="1"/>
          <p:nvPr/>
        </p:nvSpPr>
        <p:spPr>
          <a:xfrm>
            <a:off x="5661188" y="255950"/>
            <a:ext cx="1714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CC0000"/>
                </a:solidFill>
                <a:latin typeface="Comic Sans MS"/>
                <a:ea typeface="Comic Sans MS"/>
                <a:cs typeface="Comic Sans MS"/>
                <a:sym typeface="Comic Sans MS"/>
              </a:rPr>
              <a:t>Natural gas</a:t>
            </a:r>
            <a:endParaRPr b="1" sz="1800">
              <a:solidFill>
                <a:srgbClr val="CC0000"/>
              </a:solidFill>
              <a:latin typeface="Comic Sans MS"/>
              <a:ea typeface="Comic Sans MS"/>
              <a:cs typeface="Comic Sans MS"/>
              <a:sym typeface="Comic Sans MS"/>
            </a:endParaRPr>
          </a:p>
        </p:txBody>
      </p:sp>
      <p:sp>
        <p:nvSpPr>
          <p:cNvPr id="111" name="Google Shape;111;p17"/>
          <p:cNvSpPr txBox="1"/>
          <p:nvPr/>
        </p:nvSpPr>
        <p:spPr>
          <a:xfrm>
            <a:off x="6547950" y="3170150"/>
            <a:ext cx="2661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CC0000"/>
                </a:solidFill>
                <a:latin typeface="Comic Sans MS"/>
                <a:ea typeface="Comic Sans MS"/>
                <a:cs typeface="Comic Sans MS"/>
                <a:sym typeface="Comic Sans MS"/>
              </a:rPr>
              <a:t>Uranium </a:t>
            </a:r>
            <a:r>
              <a:rPr lang="en-GB" sz="1200">
                <a:solidFill>
                  <a:srgbClr val="CC0000"/>
                </a:solidFill>
                <a:latin typeface="Comic Sans MS"/>
                <a:ea typeface="Comic Sans MS"/>
                <a:cs typeface="Comic Sans MS"/>
                <a:sym typeface="Comic Sans MS"/>
              </a:rPr>
              <a:t>(radioactive mineral)</a:t>
            </a:r>
            <a:endParaRPr sz="1200">
              <a:solidFill>
                <a:srgbClr val="CC0000"/>
              </a:solidFill>
              <a:latin typeface="Comic Sans MS"/>
              <a:ea typeface="Comic Sans MS"/>
              <a:cs typeface="Comic Sans MS"/>
              <a:sym typeface="Comic Sans MS"/>
            </a:endParaRPr>
          </a:p>
        </p:txBody>
      </p:sp>
      <p:sp>
        <p:nvSpPr>
          <p:cNvPr id="112" name="Google Shape;112;p17"/>
          <p:cNvSpPr txBox="1"/>
          <p:nvPr/>
        </p:nvSpPr>
        <p:spPr>
          <a:xfrm>
            <a:off x="2857500" y="1462106"/>
            <a:ext cx="1714500" cy="7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omic Sans MS"/>
                <a:ea typeface="Comic Sans MS"/>
                <a:cs typeface="Comic Sans MS"/>
                <a:sym typeface="Comic Sans MS"/>
              </a:rPr>
              <a:t>Fossil</a:t>
            </a:r>
            <a:endParaRPr b="1" sz="18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GB" sz="1800">
                <a:solidFill>
                  <a:schemeClr val="dk1"/>
                </a:solidFill>
                <a:latin typeface="Comic Sans MS"/>
                <a:ea typeface="Comic Sans MS"/>
                <a:cs typeface="Comic Sans MS"/>
                <a:sym typeface="Comic Sans MS"/>
              </a:rPr>
              <a:t>fuels</a:t>
            </a:r>
            <a:endParaRPr b="1" sz="1800">
              <a:solidFill>
                <a:schemeClr val="dk1"/>
              </a:solidFill>
              <a:latin typeface="Comic Sans MS"/>
              <a:ea typeface="Comic Sans MS"/>
              <a:cs typeface="Comic Sans MS"/>
              <a:sym typeface="Comic Sans MS"/>
            </a:endParaRPr>
          </a:p>
        </p:txBody>
      </p:sp>
      <p:pic>
        <p:nvPicPr>
          <p:cNvPr descr="Resultado de imagen de coal gif" id="113" name="Google Shape;113;p17"/>
          <p:cNvPicPr preferRelativeResize="0"/>
          <p:nvPr/>
        </p:nvPicPr>
        <p:blipFill>
          <a:blip r:embed="rId3">
            <a:alphaModFix/>
          </a:blip>
          <a:stretch>
            <a:fillRect/>
          </a:stretch>
        </p:blipFill>
        <p:spPr>
          <a:xfrm>
            <a:off x="1912425" y="3560451"/>
            <a:ext cx="2754550" cy="1548750"/>
          </a:xfrm>
          <a:prstGeom prst="rect">
            <a:avLst/>
          </a:prstGeom>
          <a:noFill/>
          <a:ln>
            <a:noFill/>
          </a:ln>
        </p:spPr>
      </p:pic>
      <p:pic>
        <p:nvPicPr>
          <p:cNvPr descr="Imagen relacionada" id="114" name="Google Shape;114;p17"/>
          <p:cNvPicPr preferRelativeResize="0"/>
          <p:nvPr/>
        </p:nvPicPr>
        <p:blipFill>
          <a:blip r:embed="rId4">
            <a:alphaModFix/>
          </a:blip>
          <a:stretch>
            <a:fillRect/>
          </a:stretch>
        </p:blipFill>
        <p:spPr>
          <a:xfrm>
            <a:off x="58875" y="1203075"/>
            <a:ext cx="2373575" cy="2373575"/>
          </a:xfrm>
          <a:prstGeom prst="rect">
            <a:avLst/>
          </a:prstGeom>
          <a:noFill/>
          <a:ln>
            <a:noFill/>
          </a:ln>
        </p:spPr>
      </p:pic>
      <p:pic>
        <p:nvPicPr>
          <p:cNvPr descr="Imagen relacionada" id="115" name="Google Shape;115;p17"/>
          <p:cNvPicPr preferRelativeResize="0"/>
          <p:nvPr/>
        </p:nvPicPr>
        <p:blipFill>
          <a:blip r:embed="rId5">
            <a:alphaModFix/>
          </a:blip>
          <a:stretch>
            <a:fillRect/>
          </a:stretch>
        </p:blipFill>
        <p:spPr>
          <a:xfrm>
            <a:off x="4018550" y="637038"/>
            <a:ext cx="4383399" cy="2424721"/>
          </a:xfrm>
          <a:prstGeom prst="rect">
            <a:avLst/>
          </a:prstGeom>
          <a:noFill/>
          <a:ln>
            <a:noFill/>
          </a:ln>
        </p:spPr>
      </p:pic>
      <p:pic>
        <p:nvPicPr>
          <p:cNvPr descr="Imagen relacionada" id="116" name="Google Shape;116;p17"/>
          <p:cNvPicPr preferRelativeResize="0"/>
          <p:nvPr/>
        </p:nvPicPr>
        <p:blipFill>
          <a:blip r:embed="rId6">
            <a:alphaModFix/>
          </a:blip>
          <a:stretch>
            <a:fillRect/>
          </a:stretch>
        </p:blipFill>
        <p:spPr>
          <a:xfrm>
            <a:off x="5940003" y="3594752"/>
            <a:ext cx="3203995" cy="1548750"/>
          </a:xfrm>
          <a:prstGeom prst="rect">
            <a:avLst/>
          </a:prstGeom>
          <a:noFill/>
          <a:ln>
            <a:noFill/>
          </a:ln>
        </p:spPr>
      </p:pic>
      <p:cxnSp>
        <p:nvCxnSpPr>
          <p:cNvPr id="117" name="Google Shape;117;p17"/>
          <p:cNvCxnSpPr>
            <a:stCxn id="106" idx="2"/>
          </p:cNvCxnSpPr>
          <p:nvPr/>
        </p:nvCxnSpPr>
        <p:spPr>
          <a:xfrm flipH="1">
            <a:off x="2430050" y="1849413"/>
            <a:ext cx="302700" cy="88800"/>
          </a:xfrm>
          <a:prstGeom prst="straightConnector1">
            <a:avLst/>
          </a:prstGeom>
          <a:noFill/>
          <a:ln cap="flat" cmpd="sng" w="28575">
            <a:solidFill>
              <a:srgbClr val="1C4587"/>
            </a:solidFill>
            <a:prstDash val="solid"/>
            <a:round/>
            <a:headEnd len="med" w="med" type="none"/>
            <a:tailEnd len="med" w="med" type="triangle"/>
          </a:ln>
        </p:spPr>
      </p:cxnSp>
      <p:cxnSp>
        <p:nvCxnSpPr>
          <p:cNvPr id="118" name="Google Shape;118;p17"/>
          <p:cNvCxnSpPr>
            <a:stCxn id="106" idx="4"/>
          </p:cNvCxnSpPr>
          <p:nvPr/>
        </p:nvCxnSpPr>
        <p:spPr>
          <a:xfrm flipH="1">
            <a:off x="3212900" y="2389413"/>
            <a:ext cx="12600" cy="534300"/>
          </a:xfrm>
          <a:prstGeom prst="straightConnector1">
            <a:avLst/>
          </a:prstGeom>
          <a:noFill/>
          <a:ln cap="flat" cmpd="sng" w="28575">
            <a:solidFill>
              <a:srgbClr val="1C4587"/>
            </a:solidFill>
            <a:prstDash val="solid"/>
            <a:round/>
            <a:headEnd len="med" w="med" type="none"/>
            <a:tailEnd len="med" w="med" type="triangle"/>
          </a:ln>
        </p:spPr>
      </p:cxnSp>
      <p:cxnSp>
        <p:nvCxnSpPr>
          <p:cNvPr id="119" name="Google Shape;119;p17"/>
          <p:cNvCxnSpPr>
            <a:stCxn id="106" idx="7"/>
          </p:cNvCxnSpPr>
          <p:nvPr/>
        </p:nvCxnSpPr>
        <p:spPr>
          <a:xfrm flipH="1" rot="10800000">
            <a:off x="3573927" y="1398275"/>
            <a:ext cx="449100" cy="69300"/>
          </a:xfrm>
          <a:prstGeom prst="straightConnector1">
            <a:avLst/>
          </a:prstGeom>
          <a:noFill/>
          <a:ln cap="flat" cmpd="sng" w="28575">
            <a:solidFill>
              <a:srgbClr val="1C4587"/>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1950439" y="364500"/>
            <a:ext cx="5243128" cy="9990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Comic Sans MS"/>
              </a:rPr>
              <a:t>Renewable</a:t>
            </a:r>
          </a:p>
        </p:txBody>
      </p:sp>
      <p:pic>
        <p:nvPicPr>
          <p:cNvPr descr="Resultado de imagen de renewables" id="125" name="Google Shape;125;p18"/>
          <p:cNvPicPr preferRelativeResize="0"/>
          <p:nvPr/>
        </p:nvPicPr>
        <p:blipFill>
          <a:blip r:embed="rId3">
            <a:alphaModFix/>
          </a:blip>
          <a:stretch>
            <a:fillRect/>
          </a:stretch>
        </p:blipFill>
        <p:spPr>
          <a:xfrm>
            <a:off x="2243613" y="1556401"/>
            <a:ext cx="4656755" cy="348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74025" y="938250"/>
            <a:ext cx="5644475" cy="4205250"/>
          </a:xfrm>
          <a:prstGeom prst="rect">
            <a:avLst/>
          </a:prstGeom>
          <a:noFill/>
          <a:ln>
            <a:noFill/>
          </a:ln>
        </p:spPr>
      </p:pic>
      <p:sp>
        <p:nvSpPr>
          <p:cNvPr id="131" name="Google Shape;131;p19"/>
          <p:cNvSpPr txBox="1"/>
          <p:nvPr>
            <p:ph idx="1" type="body"/>
          </p:nvPr>
        </p:nvSpPr>
        <p:spPr>
          <a:xfrm>
            <a:off x="3064500" y="376125"/>
            <a:ext cx="61560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We use </a:t>
            </a:r>
            <a:r>
              <a:rPr lang="en-GB" sz="2400">
                <a:solidFill>
                  <a:srgbClr val="4A86E8"/>
                </a:solidFill>
                <a:latin typeface="Comic Sans MS"/>
                <a:ea typeface="Comic Sans MS"/>
                <a:cs typeface="Comic Sans MS"/>
                <a:sym typeface="Comic Sans MS"/>
              </a:rPr>
              <a:t>solar panels</a:t>
            </a:r>
            <a:r>
              <a:rPr lang="en-GB">
                <a:latin typeface="Comic Sans MS"/>
                <a:ea typeface="Comic Sans MS"/>
                <a:cs typeface="Comic Sans MS"/>
                <a:sym typeface="Comic Sans MS"/>
              </a:rPr>
              <a:t> to get energy from the </a:t>
            </a:r>
            <a:r>
              <a:rPr b="1" lang="en-GB" sz="2400">
                <a:solidFill>
                  <a:srgbClr val="2BA806"/>
                </a:solidFill>
                <a:latin typeface="Comic Sans MS"/>
                <a:ea typeface="Comic Sans MS"/>
                <a:cs typeface="Comic Sans MS"/>
                <a:sym typeface="Comic Sans MS"/>
              </a:rPr>
              <a:t>sun</a:t>
            </a:r>
            <a:r>
              <a:rPr lang="en-GB">
                <a:latin typeface="Comic Sans MS"/>
                <a:ea typeface="Comic Sans MS"/>
                <a:cs typeface="Comic Sans MS"/>
                <a:sym typeface="Comic Sans MS"/>
              </a:rPr>
              <a:t>.</a:t>
            </a:r>
            <a:endParaRPr>
              <a:latin typeface="Comic Sans MS"/>
              <a:ea typeface="Comic Sans MS"/>
              <a:cs typeface="Comic Sans MS"/>
              <a:sym typeface="Comic Sans MS"/>
            </a:endParaRPr>
          </a:p>
          <a:p>
            <a:pPr indent="0" lvl="0" marL="0" rtl="0" algn="l">
              <a:spcBef>
                <a:spcPts val="1600"/>
              </a:spcBef>
              <a:spcAft>
                <a:spcPts val="1600"/>
              </a:spcAft>
              <a:buNone/>
            </a:pPr>
            <a:r>
              <a:t/>
            </a:r>
            <a:endParaRPr/>
          </a:p>
        </p:txBody>
      </p:sp>
      <p:sp>
        <p:nvSpPr>
          <p:cNvPr id="132" name="Google Shape;132;p19"/>
          <p:cNvSpPr txBox="1"/>
          <p:nvPr>
            <p:ph idx="1" type="body"/>
          </p:nvPr>
        </p:nvSpPr>
        <p:spPr>
          <a:xfrm>
            <a:off x="6048000" y="1795625"/>
            <a:ext cx="2826000" cy="16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A86E8"/>
                </a:solidFill>
                <a:latin typeface="Comic Sans MS"/>
                <a:ea typeface="Comic Sans MS"/>
                <a:cs typeface="Comic Sans MS"/>
                <a:sym typeface="Comic Sans MS"/>
              </a:rPr>
              <a:t>Photovoltaic s</a:t>
            </a:r>
            <a:r>
              <a:rPr lang="en-GB">
                <a:solidFill>
                  <a:srgbClr val="4A86E8"/>
                </a:solidFill>
                <a:latin typeface="Comic Sans MS"/>
                <a:ea typeface="Comic Sans MS"/>
                <a:cs typeface="Comic Sans MS"/>
                <a:sym typeface="Comic Sans MS"/>
              </a:rPr>
              <a:t>olar panels</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1600"/>
              </a:spcBef>
              <a:spcAft>
                <a:spcPts val="0"/>
              </a:spcAft>
              <a:buNone/>
            </a:pPr>
            <a:r>
              <a:rPr lang="en-GB">
                <a:latin typeface="Comic Sans MS"/>
                <a:ea typeface="Comic Sans MS"/>
                <a:cs typeface="Comic Sans MS"/>
                <a:sym typeface="Comic Sans MS"/>
              </a:rPr>
              <a:t>turn </a:t>
            </a:r>
            <a:r>
              <a:rPr lang="en-GB">
                <a:solidFill>
                  <a:srgbClr val="2BA806"/>
                </a:solidFill>
                <a:latin typeface="Comic Sans MS"/>
                <a:ea typeface="Comic Sans MS"/>
                <a:cs typeface="Comic Sans MS"/>
                <a:sym typeface="Comic Sans MS"/>
              </a:rPr>
              <a:t>sunlight</a:t>
            </a: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1600"/>
              </a:spcBef>
              <a:spcAft>
                <a:spcPts val="1600"/>
              </a:spcAft>
              <a:buNone/>
            </a:pPr>
            <a:r>
              <a:rPr lang="en-GB">
                <a:latin typeface="Comic Sans MS"/>
                <a:ea typeface="Comic Sans MS"/>
                <a:cs typeface="Comic Sans MS"/>
                <a:sym typeface="Comic Sans MS"/>
              </a:rPr>
              <a:t>into </a:t>
            </a:r>
            <a:r>
              <a:rPr lang="en-GB">
                <a:solidFill>
                  <a:srgbClr val="4A86E8"/>
                </a:solidFill>
                <a:latin typeface="Comic Sans MS"/>
                <a:ea typeface="Comic Sans MS"/>
                <a:cs typeface="Comic Sans MS"/>
                <a:sym typeface="Comic Sans MS"/>
              </a:rPr>
              <a:t>electricity.</a:t>
            </a:r>
            <a:r>
              <a:rPr lang="en-GB"/>
              <a:t> </a:t>
            </a:r>
            <a:endParaRPr/>
          </a:p>
        </p:txBody>
      </p:sp>
      <p:sp>
        <p:nvSpPr>
          <p:cNvPr id="133" name="Google Shape;133;p19"/>
          <p:cNvSpPr/>
          <p:nvPr/>
        </p:nvSpPr>
        <p:spPr>
          <a:xfrm>
            <a:off x="174026" y="160901"/>
            <a:ext cx="2742403" cy="70961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Solar Energy</a:t>
            </a:r>
          </a:p>
        </p:txBody>
      </p:sp>
      <p:sp>
        <p:nvSpPr>
          <p:cNvPr id="134" name="Google Shape;134;p19"/>
          <p:cNvSpPr/>
          <p:nvPr/>
        </p:nvSpPr>
        <p:spPr>
          <a:xfrm>
            <a:off x="5989500" y="1680875"/>
            <a:ext cx="2943000" cy="190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Resultado de imagen de thermal solar panels gif" id="139" name="Google Shape;139;p20"/>
          <p:cNvPicPr preferRelativeResize="0"/>
          <p:nvPr/>
        </p:nvPicPr>
        <p:blipFill>
          <a:blip r:embed="rId3">
            <a:alphaModFix/>
          </a:blip>
          <a:stretch>
            <a:fillRect/>
          </a:stretch>
        </p:blipFill>
        <p:spPr>
          <a:xfrm>
            <a:off x="0" y="287400"/>
            <a:ext cx="6403300" cy="4410600"/>
          </a:xfrm>
          <a:prstGeom prst="rect">
            <a:avLst/>
          </a:prstGeom>
          <a:noFill/>
          <a:ln>
            <a:noFill/>
          </a:ln>
        </p:spPr>
      </p:pic>
      <p:sp>
        <p:nvSpPr>
          <p:cNvPr id="140" name="Google Shape;140;p20"/>
          <p:cNvSpPr txBox="1"/>
          <p:nvPr/>
        </p:nvSpPr>
        <p:spPr>
          <a:xfrm>
            <a:off x="6470800" y="924750"/>
            <a:ext cx="3000000" cy="16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4A86E8"/>
                </a:solidFill>
                <a:latin typeface="Comic Sans MS"/>
                <a:ea typeface="Comic Sans MS"/>
                <a:cs typeface="Comic Sans MS"/>
                <a:sym typeface="Comic Sans MS"/>
              </a:rPr>
              <a:t>Thermal</a:t>
            </a:r>
            <a:r>
              <a:rPr lang="en-GB" sz="1800">
                <a:solidFill>
                  <a:srgbClr val="4A86E8"/>
                </a:solidFill>
                <a:latin typeface="Comic Sans MS"/>
                <a:ea typeface="Comic Sans MS"/>
                <a:cs typeface="Comic Sans MS"/>
                <a:sym typeface="Comic Sans MS"/>
              </a:rPr>
              <a:t> solar panels</a:t>
            </a:r>
            <a:r>
              <a:rPr lang="en-GB" sz="1800">
                <a:solidFill>
                  <a:schemeClr val="dk2"/>
                </a:solidFill>
                <a:latin typeface="Comic Sans MS"/>
                <a:ea typeface="Comic Sans MS"/>
                <a:cs typeface="Comic Sans MS"/>
                <a:sym typeface="Comic Sans MS"/>
              </a:rPr>
              <a:t> </a:t>
            </a:r>
            <a:endParaRPr sz="1800">
              <a:solidFill>
                <a:schemeClr val="dk2"/>
              </a:solidFill>
              <a:latin typeface="Comic Sans MS"/>
              <a:ea typeface="Comic Sans MS"/>
              <a:cs typeface="Comic Sans MS"/>
              <a:sym typeface="Comic Sans MS"/>
            </a:endParaRPr>
          </a:p>
          <a:p>
            <a:pPr indent="0" lvl="0" marL="0" rtl="0" algn="l">
              <a:lnSpc>
                <a:spcPct val="115000"/>
              </a:lnSpc>
              <a:spcBef>
                <a:spcPts val="1600"/>
              </a:spcBef>
              <a:spcAft>
                <a:spcPts val="0"/>
              </a:spcAft>
              <a:buNone/>
            </a:pPr>
            <a:r>
              <a:rPr lang="en-GB" sz="1800">
                <a:solidFill>
                  <a:schemeClr val="dk2"/>
                </a:solidFill>
                <a:latin typeface="Comic Sans MS"/>
                <a:ea typeface="Comic Sans MS"/>
                <a:cs typeface="Comic Sans MS"/>
                <a:sym typeface="Comic Sans MS"/>
              </a:rPr>
              <a:t>turn </a:t>
            </a:r>
            <a:r>
              <a:rPr lang="en-GB" sz="1800">
                <a:solidFill>
                  <a:srgbClr val="2BA806"/>
                </a:solidFill>
                <a:latin typeface="Comic Sans MS"/>
                <a:ea typeface="Comic Sans MS"/>
                <a:cs typeface="Comic Sans MS"/>
                <a:sym typeface="Comic Sans MS"/>
              </a:rPr>
              <a:t>sunlight</a:t>
            </a:r>
            <a:r>
              <a:rPr lang="en-GB" sz="1800">
                <a:solidFill>
                  <a:schemeClr val="dk2"/>
                </a:solidFill>
                <a:latin typeface="Comic Sans MS"/>
                <a:ea typeface="Comic Sans MS"/>
                <a:cs typeface="Comic Sans MS"/>
                <a:sym typeface="Comic Sans MS"/>
              </a:rPr>
              <a:t> </a:t>
            </a:r>
            <a:endParaRPr sz="1800">
              <a:solidFill>
                <a:schemeClr val="dk2"/>
              </a:solidFill>
              <a:latin typeface="Comic Sans MS"/>
              <a:ea typeface="Comic Sans MS"/>
              <a:cs typeface="Comic Sans MS"/>
              <a:sym typeface="Comic Sans MS"/>
            </a:endParaRPr>
          </a:p>
          <a:p>
            <a:pPr indent="0" lvl="0" marL="0" rtl="0" algn="l">
              <a:lnSpc>
                <a:spcPct val="115000"/>
              </a:lnSpc>
              <a:spcBef>
                <a:spcPts val="1600"/>
              </a:spcBef>
              <a:spcAft>
                <a:spcPts val="1600"/>
              </a:spcAft>
              <a:buNone/>
            </a:pPr>
            <a:r>
              <a:rPr lang="en-GB" sz="1800">
                <a:solidFill>
                  <a:schemeClr val="dk2"/>
                </a:solidFill>
                <a:latin typeface="Comic Sans MS"/>
                <a:ea typeface="Comic Sans MS"/>
                <a:cs typeface="Comic Sans MS"/>
                <a:sym typeface="Comic Sans MS"/>
              </a:rPr>
              <a:t>into </a:t>
            </a:r>
            <a:r>
              <a:rPr lang="en-GB" sz="1800">
                <a:solidFill>
                  <a:srgbClr val="009DD8"/>
                </a:solidFill>
                <a:latin typeface="Comic Sans MS"/>
                <a:ea typeface="Comic Sans MS"/>
                <a:cs typeface="Comic Sans MS"/>
                <a:sym typeface="Comic Sans MS"/>
              </a:rPr>
              <a:t>heat.</a:t>
            </a:r>
            <a:r>
              <a:rPr lang="en-GB" sz="1800">
                <a:solidFill>
                  <a:srgbClr val="009DD8"/>
                </a:solidFill>
              </a:rPr>
              <a:t> </a:t>
            </a:r>
            <a:endParaRPr sz="1800">
              <a:solidFill>
                <a:srgbClr val="009DD8"/>
              </a:solidFill>
            </a:endParaRPr>
          </a:p>
        </p:txBody>
      </p:sp>
      <p:sp>
        <p:nvSpPr>
          <p:cNvPr id="141" name="Google Shape;141;p20"/>
          <p:cNvSpPr txBox="1"/>
          <p:nvPr/>
        </p:nvSpPr>
        <p:spPr>
          <a:xfrm>
            <a:off x="7467850" y="1168825"/>
            <a:ext cx="15120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(Solar collectors)</a:t>
            </a:r>
            <a:endParaRPr sz="1200"/>
          </a:p>
        </p:txBody>
      </p:sp>
      <p:sp>
        <p:nvSpPr>
          <p:cNvPr id="142" name="Google Shape;142;p20"/>
          <p:cNvSpPr/>
          <p:nvPr/>
        </p:nvSpPr>
        <p:spPr>
          <a:xfrm>
            <a:off x="5197500" y="2484000"/>
            <a:ext cx="1147500" cy="72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2038500" y="4347000"/>
            <a:ext cx="1270500" cy="52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nvSpPr>
        <p:spPr>
          <a:xfrm>
            <a:off x="2128500" y="4347000"/>
            <a:ext cx="1332600" cy="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38761D"/>
                </a:solidFill>
              </a:rPr>
              <a:t>Tank</a:t>
            </a:r>
            <a:endParaRPr b="1">
              <a:solidFill>
                <a:srgbClr val="38761D"/>
              </a:solidFill>
            </a:endParaRPr>
          </a:p>
        </p:txBody>
      </p:sp>
      <p:pic>
        <p:nvPicPr>
          <p:cNvPr descr="Imagen relacionada" id="145" name="Google Shape;145;p20"/>
          <p:cNvPicPr preferRelativeResize="0"/>
          <p:nvPr/>
        </p:nvPicPr>
        <p:blipFill>
          <a:blip r:embed="rId4">
            <a:alphaModFix/>
          </a:blip>
          <a:stretch>
            <a:fillRect/>
          </a:stretch>
        </p:blipFill>
        <p:spPr>
          <a:xfrm>
            <a:off x="6345000" y="2855144"/>
            <a:ext cx="2799000" cy="2244530"/>
          </a:xfrm>
          <a:prstGeom prst="rect">
            <a:avLst/>
          </a:prstGeom>
          <a:noFill/>
          <a:ln>
            <a:noFill/>
          </a:ln>
        </p:spPr>
      </p:pic>
      <p:sp>
        <p:nvSpPr>
          <p:cNvPr id="146" name="Google Shape;146;p20"/>
          <p:cNvSpPr txBox="1"/>
          <p:nvPr/>
        </p:nvSpPr>
        <p:spPr>
          <a:xfrm>
            <a:off x="5251500" y="2322000"/>
            <a:ext cx="1039500" cy="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38761D"/>
                </a:solidFill>
              </a:rPr>
              <a:t>Solar </a:t>
            </a:r>
            <a:endParaRPr b="1">
              <a:solidFill>
                <a:srgbClr val="38761D"/>
              </a:solidFill>
            </a:endParaRPr>
          </a:p>
          <a:p>
            <a:pPr indent="0" lvl="0" marL="0" rtl="0" algn="l">
              <a:spcBef>
                <a:spcPts val="0"/>
              </a:spcBef>
              <a:spcAft>
                <a:spcPts val="0"/>
              </a:spcAft>
              <a:buNone/>
            </a:pPr>
            <a:r>
              <a:rPr b="1" lang="en-GB">
                <a:solidFill>
                  <a:srgbClr val="38761D"/>
                </a:solidFill>
              </a:rPr>
              <a:t>collector</a:t>
            </a:r>
            <a:endParaRPr b="1">
              <a:solidFill>
                <a:srgbClr val="38761D"/>
              </a:solidFill>
            </a:endParaRPr>
          </a:p>
        </p:txBody>
      </p:sp>
      <p:sp>
        <p:nvSpPr>
          <p:cNvPr id="147" name="Google Shape;147;p20"/>
          <p:cNvSpPr/>
          <p:nvPr/>
        </p:nvSpPr>
        <p:spPr>
          <a:xfrm>
            <a:off x="6345000" y="722375"/>
            <a:ext cx="2634900" cy="190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3213000" y="256500"/>
            <a:ext cx="2615249" cy="5805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BA806"/>
                </a:solidFill>
                <a:latin typeface="Arial"/>
              </a:rPr>
              <a:t>Solar Energy</a:t>
            </a:r>
          </a:p>
        </p:txBody>
      </p:sp>
      <p:sp>
        <p:nvSpPr>
          <p:cNvPr id="153" name="Google Shape;153;p21"/>
          <p:cNvSpPr txBox="1"/>
          <p:nvPr/>
        </p:nvSpPr>
        <p:spPr>
          <a:xfrm>
            <a:off x="1331275" y="1096800"/>
            <a:ext cx="2173500" cy="473700"/>
          </a:xfrm>
          <a:prstGeom prst="rect">
            <a:avLst/>
          </a:prstGeom>
          <a:noFill/>
          <a:ln cap="flat" cmpd="sng" w="28575">
            <a:solidFill>
              <a:srgbClr val="2BA8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sp>
        <p:nvSpPr>
          <p:cNvPr id="154" name="Google Shape;154;p21"/>
          <p:cNvSpPr txBox="1"/>
          <p:nvPr/>
        </p:nvSpPr>
        <p:spPr>
          <a:xfrm>
            <a:off x="5187000" y="1096800"/>
            <a:ext cx="2683500" cy="473700"/>
          </a:xfrm>
          <a:prstGeom prst="rect">
            <a:avLst/>
          </a:prstGeom>
          <a:noFill/>
          <a:ln cap="flat" cmpd="sng" w="2857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800">
                <a:latin typeface="Comic Sans MS"/>
                <a:ea typeface="Comic Sans MS"/>
                <a:cs typeface="Comic Sans MS"/>
                <a:sym typeface="Comic Sans MS"/>
              </a:rPr>
              <a:t>DIS</a:t>
            </a:r>
            <a:r>
              <a:rPr lang="en-GB" sz="1800">
                <a:latin typeface="Comic Sans MS"/>
                <a:ea typeface="Comic Sans MS"/>
                <a:cs typeface="Comic Sans MS"/>
                <a:sym typeface="Comic Sans MS"/>
              </a:rPr>
              <a:t>ADVANTAGES</a:t>
            </a:r>
            <a:endParaRPr sz="1800">
              <a:latin typeface="Comic Sans MS"/>
              <a:ea typeface="Comic Sans MS"/>
              <a:cs typeface="Comic Sans MS"/>
              <a:sym typeface="Comic Sans MS"/>
            </a:endParaRPr>
          </a:p>
        </p:txBody>
      </p:sp>
      <p:pic>
        <p:nvPicPr>
          <p:cNvPr descr="Imagen relacionada" id="155" name="Google Shape;155;p21"/>
          <p:cNvPicPr preferRelativeResize="0"/>
          <p:nvPr/>
        </p:nvPicPr>
        <p:blipFill rotWithShape="1">
          <a:blip r:embed="rId3">
            <a:alphaModFix/>
          </a:blip>
          <a:srcRect b="15997" l="3888" r="50306" t="16816"/>
          <a:stretch/>
        </p:blipFill>
        <p:spPr>
          <a:xfrm>
            <a:off x="276900" y="747000"/>
            <a:ext cx="911100" cy="904500"/>
          </a:xfrm>
          <a:prstGeom prst="rect">
            <a:avLst/>
          </a:prstGeom>
          <a:noFill/>
          <a:ln>
            <a:noFill/>
          </a:ln>
        </p:spPr>
      </p:pic>
      <p:pic>
        <p:nvPicPr>
          <p:cNvPr descr="Imagen relacionada" id="156" name="Google Shape;156;p21"/>
          <p:cNvPicPr preferRelativeResize="0"/>
          <p:nvPr/>
        </p:nvPicPr>
        <p:blipFill rotWithShape="1">
          <a:blip r:embed="rId3">
            <a:alphaModFix/>
          </a:blip>
          <a:srcRect b="17100" l="50592" r="0" t="17179"/>
          <a:stretch/>
        </p:blipFill>
        <p:spPr>
          <a:xfrm>
            <a:off x="7965000" y="839250"/>
            <a:ext cx="1004750" cy="904500"/>
          </a:xfrm>
          <a:prstGeom prst="rect">
            <a:avLst/>
          </a:prstGeom>
          <a:noFill/>
          <a:ln>
            <a:noFill/>
          </a:ln>
        </p:spPr>
      </p:pic>
      <p:sp>
        <p:nvSpPr>
          <p:cNvPr id="157" name="Google Shape;157;p21"/>
          <p:cNvSpPr txBox="1"/>
          <p:nvPr/>
        </p:nvSpPr>
        <p:spPr>
          <a:xfrm>
            <a:off x="175500" y="1915017"/>
            <a:ext cx="4117500" cy="3039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does not produce any carbon dioxide emissions.</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It will not run out: the sun shines every day and it is free. Solar panels are easy to </a:t>
            </a:r>
            <a:r>
              <a:rPr lang="en-GB">
                <a:latin typeface="Comic Sans MS"/>
                <a:ea typeface="Comic Sans MS"/>
                <a:cs typeface="Comic Sans MS"/>
                <a:sym typeface="Comic Sans MS"/>
              </a:rPr>
              <a:t>maintain</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Solar panels don’t make any noise</a:t>
            </a:r>
            <a:endParaRPr>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GB">
                <a:latin typeface="Comic Sans MS"/>
                <a:ea typeface="Comic Sans MS"/>
                <a:cs typeface="Comic Sans MS"/>
                <a:sym typeface="Comic Sans MS"/>
              </a:rPr>
              <a:t> </a:t>
            </a:r>
            <a:endParaRPr>
              <a:latin typeface="Comic Sans MS"/>
              <a:ea typeface="Comic Sans MS"/>
              <a:cs typeface="Comic Sans MS"/>
              <a:sym typeface="Comic Sans MS"/>
            </a:endParaRPr>
          </a:p>
        </p:txBody>
      </p:sp>
      <p:sp>
        <p:nvSpPr>
          <p:cNvPr id="158" name="Google Shape;158;p21"/>
          <p:cNvSpPr txBox="1"/>
          <p:nvPr/>
        </p:nvSpPr>
        <p:spPr>
          <a:xfrm>
            <a:off x="4572000" y="1978438"/>
            <a:ext cx="4389300" cy="115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Solar panels are expensive to make.</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Solar panels don’t produce electricity at night</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Solar panels take up much space.</a:t>
            </a:r>
            <a:endParaRPr>
              <a:latin typeface="Comic Sans MS"/>
              <a:ea typeface="Comic Sans MS"/>
              <a:cs typeface="Comic Sans MS"/>
              <a:sym typeface="Comic Sans MS"/>
            </a:endParaRPr>
          </a:p>
          <a:p>
            <a:pPr indent="-317500" lvl="0" marL="457200" rtl="0" algn="l">
              <a:lnSpc>
                <a:spcPct val="115000"/>
              </a:lnSpc>
              <a:spcBef>
                <a:spcPts val="0"/>
              </a:spcBef>
              <a:spcAft>
                <a:spcPts val="0"/>
              </a:spcAft>
              <a:buSzPts val="1400"/>
              <a:buFont typeface="Comic Sans MS"/>
              <a:buChar char="●"/>
            </a:pPr>
            <a:r>
              <a:rPr lang="en-GB">
                <a:latin typeface="Comic Sans MS"/>
                <a:ea typeface="Comic Sans MS"/>
                <a:cs typeface="Comic Sans MS"/>
                <a:sym typeface="Comic Sans MS"/>
              </a:rPr>
              <a:t>We need a lot of solar panels to make a lot of electricity..</a:t>
            </a:r>
            <a:endParaRPr>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